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61" r:id="rId6"/>
    <p:sldId id="262" r:id="rId7"/>
    <p:sldId id="281" r:id="rId8"/>
    <p:sldId id="277" r:id="rId9"/>
    <p:sldId id="278" r:id="rId10"/>
    <p:sldId id="279" r:id="rId11"/>
    <p:sldId id="280" r:id="rId12"/>
    <p:sldId id="273" r:id="rId13"/>
    <p:sldId id="274" r:id="rId14"/>
    <p:sldId id="272" r:id="rId15"/>
    <p:sldId id="275" r:id="rId16"/>
    <p:sldId id="283" r:id="rId17"/>
    <p:sldId id="268" r:id="rId18"/>
    <p:sldId id="276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A5014D-FB26-471D-BEAB-6DCC3FE4746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83FD22-FCA0-42A0-9B2C-310E6836C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014D-FB26-471D-BEAB-6DCC3FE4746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D22-FCA0-42A0-9B2C-310E6836C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014D-FB26-471D-BEAB-6DCC3FE4746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D22-FCA0-42A0-9B2C-310E6836C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A5014D-FB26-471D-BEAB-6DCC3FE4746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83FD22-FCA0-42A0-9B2C-310E6836C9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A5014D-FB26-471D-BEAB-6DCC3FE4746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83FD22-FCA0-42A0-9B2C-310E6836C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014D-FB26-471D-BEAB-6DCC3FE4746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D22-FCA0-42A0-9B2C-310E6836C9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014D-FB26-471D-BEAB-6DCC3FE4746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D22-FCA0-42A0-9B2C-310E6836C9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A5014D-FB26-471D-BEAB-6DCC3FE4746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83FD22-FCA0-42A0-9B2C-310E6836C9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014D-FB26-471D-BEAB-6DCC3FE4746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D22-FCA0-42A0-9B2C-310E6836C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A5014D-FB26-471D-BEAB-6DCC3FE4746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83FD22-FCA0-42A0-9B2C-310E6836C9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A5014D-FB26-471D-BEAB-6DCC3FE4746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83FD22-FCA0-42A0-9B2C-310E6836C9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A5014D-FB26-471D-BEAB-6DCC3FE47466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83FD22-FCA0-42A0-9B2C-310E6836C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ovary.ru/images/goods.aspx?id=2643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76672"/>
            <a:ext cx="6172200" cy="5040560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Репродукция - картина, рисунок, воспроизведенный типографским способом</a:t>
            </a:r>
            <a:endParaRPr lang="ru-RU" sz="4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ont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632767">
            <a:off x="927895" y="2320131"/>
            <a:ext cx="230346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zont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09052" flipH="1">
            <a:off x="6147594" y="1924844"/>
            <a:ext cx="253365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1844675"/>
            <a:ext cx="2665413" cy="3948113"/>
            <a:chOff x="2064" y="1162"/>
            <a:chExt cx="1679" cy="2487"/>
          </a:xfrm>
        </p:grpSpPr>
        <p:pic>
          <p:nvPicPr>
            <p:cNvPr id="33797" name="Picture 5" descr="klown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4" y="1162"/>
              <a:ext cx="1679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8" name="AutoShape 6" descr="Темный вертикальный"/>
            <p:cNvSpPr>
              <a:spLocks noChangeArrowheads="1"/>
            </p:cNvSpPr>
            <p:nvPr/>
          </p:nvSpPr>
          <p:spPr bwMode="auto">
            <a:xfrm rot="10800000">
              <a:off x="2608" y="2523"/>
              <a:ext cx="680" cy="9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1 w 21600"/>
                <a:gd name="T13" fmla="*/ 4501 h 21600"/>
                <a:gd name="T14" fmla="*/ 17089 w 21600"/>
                <a:gd name="T15" fmla="*/ 1709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dkVert">
              <a:fgClr>
                <a:srgbClr val="339966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800">
                <a:cs typeface="Arial" charset="0"/>
              </a:endParaRPr>
            </a:p>
          </p:txBody>
        </p:sp>
        <p:sp>
          <p:nvSpPr>
            <p:cNvPr id="33799" name="AutoShape 7" descr="Шотландка"/>
            <p:cNvSpPr>
              <a:spLocks noChangeArrowheads="1"/>
            </p:cNvSpPr>
            <p:nvPr/>
          </p:nvSpPr>
          <p:spPr bwMode="auto">
            <a:xfrm rot="1069601">
              <a:off x="2469" y="3422"/>
              <a:ext cx="503" cy="227"/>
            </a:xfrm>
            <a:prstGeom prst="flowChartManualInput">
              <a:avLst/>
            </a:prstGeom>
            <a:pattFill prst="plaid">
              <a:fgClr>
                <a:schemeClr val="accent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800">
                <a:cs typeface="Arial" charset="0"/>
              </a:endParaRPr>
            </a:p>
          </p:txBody>
        </p:sp>
        <p:sp>
          <p:nvSpPr>
            <p:cNvPr id="33800" name="AutoShape 8" descr="Сферы"/>
            <p:cNvSpPr>
              <a:spLocks noChangeArrowheads="1"/>
            </p:cNvSpPr>
            <p:nvPr/>
          </p:nvSpPr>
          <p:spPr bwMode="auto">
            <a:xfrm rot="20559433" flipH="1">
              <a:off x="2974" y="3405"/>
              <a:ext cx="499" cy="227"/>
            </a:xfrm>
            <a:prstGeom prst="flowChartManualInput">
              <a:avLst/>
            </a:prstGeom>
            <a:pattFill prst="sphere">
              <a:fgClr>
                <a:srgbClr val="CC00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solidFill>
                  <a:srgbClr val="CC0000"/>
                </a:solidFill>
                <a:cs typeface="Arial" charset="0"/>
              </a:endParaRPr>
            </a:p>
          </p:txBody>
        </p:sp>
        <p:sp>
          <p:nvSpPr>
            <p:cNvPr id="33801" name="Oval 9"/>
            <p:cNvSpPr>
              <a:spLocks noChangeArrowheads="1"/>
            </p:cNvSpPr>
            <p:nvPr/>
          </p:nvSpPr>
          <p:spPr bwMode="auto">
            <a:xfrm>
              <a:off x="2880" y="2659"/>
              <a:ext cx="91" cy="91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800">
                <a:cs typeface="Arial" charset="0"/>
              </a:endParaRPr>
            </a:p>
          </p:txBody>
        </p:sp>
        <p:sp>
          <p:nvSpPr>
            <p:cNvPr id="33802" name="Oval 10"/>
            <p:cNvSpPr>
              <a:spLocks noChangeArrowheads="1"/>
            </p:cNvSpPr>
            <p:nvPr/>
          </p:nvSpPr>
          <p:spPr bwMode="auto">
            <a:xfrm flipV="1">
              <a:off x="2880" y="2840"/>
              <a:ext cx="91" cy="91"/>
            </a:xfrm>
            <a:prstGeom prst="ellipse">
              <a:avLst/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800">
                <a:cs typeface="Arial" charset="0"/>
              </a:endParaRPr>
            </a:p>
          </p:txBody>
        </p:sp>
        <p:sp>
          <p:nvSpPr>
            <p:cNvPr id="33803" name="Oval 11"/>
            <p:cNvSpPr>
              <a:spLocks noChangeArrowheads="1"/>
            </p:cNvSpPr>
            <p:nvPr/>
          </p:nvSpPr>
          <p:spPr bwMode="auto">
            <a:xfrm>
              <a:off x="2835" y="3022"/>
              <a:ext cx="181" cy="136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800">
                <a:cs typeface="Arial" charset="0"/>
              </a:endParaRPr>
            </a:p>
          </p:txBody>
        </p:sp>
      </p:grpSp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hoto%200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141663"/>
            <a:ext cx="16224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268538" y="1844675"/>
            <a:ext cx="1081087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258888" y="4221163"/>
            <a:ext cx="1081087" cy="10080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804025" y="4149725"/>
            <a:ext cx="1081088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067175" y="260350"/>
            <a:ext cx="1081088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5795963" y="1844675"/>
            <a:ext cx="1081087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42" grpId="0" animBg="1"/>
      <p:bldP spid="14342" grpId="1" animBg="1"/>
      <p:bldP spid="14343" grpId="0" animBg="1"/>
      <p:bldP spid="143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hoto%200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1019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Photo%200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96188" y="1628775"/>
            <a:ext cx="11509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Arc 4"/>
          <p:cNvSpPr>
            <a:spLocks/>
          </p:cNvSpPr>
          <p:nvPr/>
        </p:nvSpPr>
        <p:spPr bwMode="auto">
          <a:xfrm rot="8664069">
            <a:off x="1887538" y="1417638"/>
            <a:ext cx="5519737" cy="4176712"/>
          </a:xfrm>
          <a:custGeom>
            <a:avLst/>
            <a:gdLst>
              <a:gd name="T0" fmla="*/ 0 w 23004"/>
              <a:gd name="T1" fmla="*/ 2147483647 h 21600"/>
              <a:gd name="T2" fmla="*/ 2147483647 w 23004"/>
              <a:gd name="T3" fmla="*/ 2147483647 h 21600"/>
              <a:gd name="T4" fmla="*/ 2147483647 w 23004"/>
              <a:gd name="T5" fmla="*/ 2147483647 h 21600"/>
              <a:gd name="T6" fmla="*/ 0 60000 65536"/>
              <a:gd name="T7" fmla="*/ 0 60000 65536"/>
              <a:gd name="T8" fmla="*/ 0 60000 65536"/>
              <a:gd name="T9" fmla="*/ 0 w 23004"/>
              <a:gd name="T10" fmla="*/ 0 h 21600"/>
              <a:gd name="T11" fmla="*/ 23004 w 230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04" h="21600" fill="none" extrusionOk="0">
                <a:moveTo>
                  <a:pt x="0" y="47"/>
                </a:moveTo>
                <a:cubicBezTo>
                  <a:pt x="475" y="15"/>
                  <a:pt x="950" y="-1"/>
                  <a:pt x="1427" y="0"/>
                </a:cubicBezTo>
                <a:cubicBezTo>
                  <a:pt x="12969" y="0"/>
                  <a:pt x="22471" y="9074"/>
                  <a:pt x="23004" y="20603"/>
                </a:cubicBezTo>
              </a:path>
              <a:path w="23004" h="21600" stroke="0" extrusionOk="0">
                <a:moveTo>
                  <a:pt x="0" y="47"/>
                </a:moveTo>
                <a:cubicBezTo>
                  <a:pt x="475" y="15"/>
                  <a:pt x="950" y="-1"/>
                  <a:pt x="1427" y="0"/>
                </a:cubicBezTo>
                <a:cubicBezTo>
                  <a:pt x="12969" y="0"/>
                  <a:pt x="22471" y="9074"/>
                  <a:pt x="23004" y="20603"/>
                </a:cubicBezTo>
                <a:lnTo>
                  <a:pt x="1427" y="21600"/>
                </a:lnTo>
                <a:close/>
              </a:path>
            </a:pathLst>
          </a:custGeom>
          <a:noFill/>
          <a:ln w="76200" cmpd="tri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pic>
        <p:nvPicPr>
          <p:cNvPr id="35845" name="Picture 16" descr="j02134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570381">
            <a:off x="395288" y="3284538"/>
            <a:ext cx="1236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6" descr="j02134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68937">
            <a:off x="7596188" y="3284538"/>
            <a:ext cx="1236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lines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59094">
            <a:off x="0" y="836613"/>
            <a:ext cx="4572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lines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89450">
            <a:off x="4572000" y="981075"/>
            <a:ext cx="4572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1852 L 0.18976 0.16991 C 0.23125 0.20417 0.2934 0.22384 0.35868 0.22384 C 0.43264 0.22384 0.49166 0.20417 0.53351 0.16991 L 0.73246 0.0185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153 0.0081 L -0.57188 0.17731 C -0.52986 0.21574 -0.46719 0.2375 -0.40191 0.2375 C -0.32743 0.2375 -0.26771 0.21574 -0.2257 0.17731 L -0.0257 0.0081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724525" y="1125538"/>
            <a:ext cx="1368425" cy="10795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24075" y="1125538"/>
            <a:ext cx="1439863" cy="11509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95513" y="4724400"/>
            <a:ext cx="1439862" cy="11509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16463" y="4292600"/>
            <a:ext cx="3889375" cy="1885950"/>
            <a:chOff x="2971" y="2704"/>
            <a:chExt cx="2450" cy="1188"/>
          </a:xfrm>
        </p:grpSpPr>
        <p:pic>
          <p:nvPicPr>
            <p:cNvPr id="36870" name="Picture 6" descr="Photo%20039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" y="2704"/>
              <a:ext cx="138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7" descr="Photo%20039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969" y="2704"/>
              <a:ext cx="1452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7345E-6 L 0.39375 2.6734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7795 0.5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6725E-6 L -0.00781 -0.524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764 0.51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023 L 0.38594 -0.52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7796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6387" grpId="0" animBg="1"/>
      <p:bldP spid="16387" grpId="1" animBg="1"/>
      <p:bldP spid="16388" grpId="0" animBg="1"/>
      <p:bldP spid="1638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 flipH="1">
            <a:off x="6011863" y="60213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 rot="5400000">
            <a:off x="7489032" y="1232694"/>
            <a:ext cx="1439862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 rot="5400000">
            <a:off x="7560469" y="5480844"/>
            <a:ext cx="1439862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10800000">
            <a:off x="2195513" y="5013325"/>
            <a:ext cx="1439862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rot="5400000">
            <a:off x="7560468" y="3393282"/>
            <a:ext cx="1439863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flipH="1">
            <a:off x="1116013" y="5949950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flipH="1">
            <a:off x="3635375" y="60213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 flipH="1">
            <a:off x="4787900" y="5013325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 rot="5400000" flipH="1">
            <a:off x="-144463" y="440213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10800000" flipH="1">
            <a:off x="1403350" y="1889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 rot="5400000" flipH="1">
            <a:off x="-217488" y="26019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 rot="5400000" flipH="1">
            <a:off x="-217488" y="8016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 rot="16200000" flipH="1">
            <a:off x="6551612" y="440213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 rot="16200000" flipH="1">
            <a:off x="6624637" y="20970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 rot="10800000" flipH="1">
            <a:off x="3995738" y="1889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 rot="10800000" flipH="1">
            <a:off x="6156325" y="1889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 rot="5400000" flipH="1">
            <a:off x="935037" y="144938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 rot="5400000" flipH="1">
            <a:off x="863600" y="3536951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 rot="10800000" flipH="1">
            <a:off x="5076825" y="1125538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 rot="10800000" flipH="1">
            <a:off x="2916238" y="1052513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 rot="848" flipH="1">
            <a:off x="4067175" y="3213100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 rot="16200000" flipH="1">
            <a:off x="5688012" y="3105151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 rot="10800000">
            <a:off x="3563938" y="4437063"/>
            <a:ext cx="1439862" cy="647700"/>
          </a:xfrm>
          <a:prstGeom prst="notchedRightArrow">
            <a:avLst>
              <a:gd name="adj1" fmla="val 50000"/>
              <a:gd name="adj2" fmla="val 55576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 rot="5400000" flipH="1">
            <a:off x="1943100" y="2673351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 rot="10800000" flipH="1">
            <a:off x="3779838" y="2133600"/>
            <a:ext cx="1584325" cy="647700"/>
          </a:xfrm>
          <a:prstGeom prst="notchedRightArrow">
            <a:avLst>
              <a:gd name="adj1" fmla="val 50000"/>
              <a:gd name="adj2" fmla="val 61152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1800">
              <a:cs typeface="Arial" charset="0"/>
            </a:endParaRPr>
          </a:p>
        </p:txBody>
      </p:sp>
      <p:pic>
        <p:nvPicPr>
          <p:cNvPr id="17435" name="Picture 27" descr="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BF99"/>
              </a:clrFrom>
              <a:clrTo>
                <a:srgbClr val="E1BF99">
                  <a:alpha val="0"/>
                </a:srgbClr>
              </a:clrTo>
            </a:clrChange>
          </a:blip>
          <a:srcRect b="6352"/>
          <a:stretch>
            <a:fillRect/>
          </a:stretch>
        </p:blipFill>
        <p:spPr bwMode="auto">
          <a:xfrm>
            <a:off x="2268538" y="765175"/>
            <a:ext cx="4608512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2555875" y="213360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800">
              <a:cs typeface="Arial" charset="0"/>
            </a:endParaRPr>
          </a:p>
        </p:txBody>
      </p:sp>
      <p:sp>
        <p:nvSpPr>
          <p:cNvPr id="17437" name="WordArt 29"/>
          <p:cNvSpPr>
            <a:spLocks noChangeArrowheads="1" noChangeShapeType="1" noTextEdit="1"/>
          </p:cNvSpPr>
          <p:nvPr/>
        </p:nvSpPr>
        <p:spPr bwMode="auto">
          <a:xfrm>
            <a:off x="2987675" y="2276475"/>
            <a:ext cx="3241675" cy="898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ru-RU" sz="3600" b="1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Молодцы!</a:t>
            </a: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0" grpId="1" animBg="1"/>
      <p:bldP spid="17431" grpId="0" animBg="1"/>
      <p:bldP spid="17432" grpId="0" animBg="1"/>
      <p:bldP spid="17433" grpId="0" animBg="1"/>
      <p:bldP spid="17434" grpId="0" animBg="1"/>
      <p:bldP spid="174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341438"/>
            <a:ext cx="18002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2060575"/>
            <a:ext cx="1009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51500" y="1052513"/>
            <a:ext cx="12255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7050" y="2205038"/>
            <a:ext cx="647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33425" y="185738"/>
            <a:ext cx="4608513" cy="766762"/>
            <a:chOff x="2381" y="3067"/>
            <a:chExt cx="2903" cy="483"/>
          </a:xfrm>
        </p:grpSpPr>
        <p:pic>
          <p:nvPicPr>
            <p:cNvPr id="38920" name="Picture 7" descr="Photo%20005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" y="3067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1" name="Text Box 8"/>
            <p:cNvSpPr txBox="1">
              <a:spLocks noChangeArrowheads="1"/>
            </p:cNvSpPr>
            <p:nvPr/>
          </p:nvSpPr>
          <p:spPr bwMode="auto">
            <a:xfrm>
              <a:off x="2381" y="3294"/>
              <a:ext cx="2903" cy="25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cs typeface="Arial" charset="0"/>
                </a:rPr>
                <a:t>Ребята, берегите зрение!</a:t>
              </a:r>
            </a:p>
          </p:txBody>
        </p:sp>
      </p:grpSp>
      <p:sp>
        <p:nvSpPr>
          <p:cNvPr id="38919" name="WordArt 9"/>
          <p:cNvSpPr>
            <a:spLocks noChangeArrowheads="1" noChangeShapeType="1" noTextEdit="1"/>
          </p:cNvSpPr>
          <p:nvPr/>
        </p:nvSpPr>
        <p:spPr bwMode="auto">
          <a:xfrm>
            <a:off x="1266825" y="261938"/>
            <a:ext cx="3838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Ребята, берегите зрение!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1357298"/>
            <a:ext cx="2643206" cy="464347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Стратосфера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настил, слой,  слой  атмосферы , располагающийся на  высоте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11 до 50 км.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Атмосфера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 газовая оболочка, окружающая планету Земля.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1270464252_kosmos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5577449" cy="471490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642918"/>
            <a:ext cx="7467600" cy="4873752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 фразу: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«Сегодня на уроке …»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сегодня я узнал…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самым сложным для меня было …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было трудно…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урок дал мне для жизни…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почувствовал, что…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научился…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смог…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попробую…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меня было удивительным узнать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стал лучше понимать …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712"/>
            <a:ext cx="9144000" cy="1295400"/>
          </a:xfrm>
        </p:spPr>
        <p:txBody>
          <a:bodyPr>
            <a:normAutofit fontScale="25000" lnSpcReduction="20000"/>
          </a:bodyPr>
          <a:lstStyle/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i="1" dirty="0" smtClean="0"/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4400" i="1" dirty="0" smtClean="0"/>
              <a:t>1.Урок </a:t>
            </a:r>
            <a:r>
              <a:rPr lang="ru-RU" sz="14400" i="1" dirty="0"/>
              <a:t>полезен, всё </a:t>
            </a:r>
            <a:r>
              <a:rPr lang="ru-RU" sz="14400" i="1" dirty="0" smtClean="0"/>
              <a:t>понятно.</a:t>
            </a:r>
            <a:endParaRPr lang="en-US" sz="14400" i="1" dirty="0" smtClean="0"/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14400" i="1" dirty="0"/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4400" i="1" dirty="0"/>
              <a:t>2.Лишь кое-что чуть-чуть неясно</a:t>
            </a:r>
            <a:r>
              <a:rPr lang="ru-RU" sz="14400" i="1" dirty="0" smtClean="0"/>
              <a:t>.</a:t>
            </a:r>
            <a:endParaRPr lang="en-US" sz="14400" i="1" dirty="0" smtClean="0"/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14400" i="1" dirty="0"/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4400" i="1" dirty="0"/>
              <a:t>3.Ещё придётся потрудиться</a:t>
            </a:r>
            <a:r>
              <a:rPr lang="ru-RU" sz="14400" i="1" dirty="0" smtClean="0"/>
              <a:t>.</a:t>
            </a:r>
            <a:endParaRPr lang="en-US" sz="14400" i="1" dirty="0" smtClean="0"/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14400" i="1" dirty="0"/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4400" i="1" dirty="0"/>
              <a:t>4.Да, трудно всё-таки учиться!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88640"/>
            <a:ext cx="574126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4800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rPr>
              <a:t> Рефлексия:</a:t>
            </a:r>
            <a:endParaRPr lang="ru-RU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667000"/>
            <a:ext cx="7696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41" name="Picture 7" descr="edu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ocuments and Settings\Admin\Мои документы\Downloads\5iGRtGfvU7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052736"/>
            <a:ext cx="1419876" cy="1344150"/>
          </a:xfrm>
          <a:prstGeom prst="rect">
            <a:avLst/>
          </a:prstGeom>
          <a:noFill/>
        </p:spPr>
      </p:pic>
      <p:pic>
        <p:nvPicPr>
          <p:cNvPr id="1027" name="Picture 3" descr="D:\Documents and Settings\Admin\Мои документы\Downloads\100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645024"/>
            <a:ext cx="1551211" cy="15512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85926"/>
            <a:ext cx="7387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1285860"/>
            <a:ext cx="3671886" cy="13716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3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Лучишкин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 улетел.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1926 г. ГТГ</a:t>
            </a:r>
            <a:endParaRPr lang="ru-RU" sz="3600" dirty="0"/>
          </a:p>
        </p:txBody>
      </p:sp>
      <p:pic>
        <p:nvPicPr>
          <p:cNvPr id="4" name="Picture 3" descr="C:\Documents and Settings\Admin\Мои документы\шар\шар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5011728" cy="635798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шар\шар 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8640"/>
            <a:ext cx="4714908" cy="63836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412776"/>
            <a:ext cx="142876" cy="142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5857892"/>
            <a:ext cx="214314" cy="42862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Тема урока:</a:t>
            </a:r>
            <a:br>
              <a:rPr lang="ru-RU" sz="3200" dirty="0" smtClean="0"/>
            </a:br>
            <a:r>
              <a:rPr lang="ru-RU" sz="3200" dirty="0" smtClean="0"/>
              <a:t>«Красный шарик в синем небе»</a:t>
            </a:r>
            <a:br>
              <a:rPr lang="ru-RU" sz="3200" dirty="0" smtClean="0"/>
            </a:br>
            <a:r>
              <a:rPr lang="ru-RU" sz="3200" dirty="0" smtClean="0"/>
              <a:t>В.Ю.Драгунского</a:t>
            </a:r>
            <a:endParaRPr lang="ru-RU" dirty="0"/>
          </a:p>
        </p:txBody>
      </p:sp>
      <p:pic>
        <p:nvPicPr>
          <p:cNvPr id="4" name="Picture 5" descr="dragunsky_1044669431_tonne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71612"/>
            <a:ext cx="4071966" cy="5212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  </a:t>
            </a:r>
            <a:r>
              <a:rPr lang="ru-RU" sz="4400" b="1" dirty="0" smtClean="0"/>
              <a:t>Контраст </a:t>
            </a:r>
            <a:r>
              <a:rPr lang="ru-RU" sz="4400" b="1" dirty="0" smtClean="0"/>
              <a:t>- резкая противоположность. Нас делают смешными наши недостатки.</a:t>
            </a:r>
            <a:endParaRPr lang="ru-RU" sz="4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9401212" cy="2286016"/>
          </a:xfrm>
        </p:spPr>
        <p:txBody>
          <a:bodyPr/>
          <a:lstStyle/>
          <a:p>
            <a:r>
              <a:rPr lang="ru-RU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cap="all" dirty="0" err="1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48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для глаз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2195513" y="1484313"/>
            <a:ext cx="4824412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Клоунада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144000" y="2997200"/>
            <a:ext cx="5976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3767" tIns="0" rIns="223767" bIns="0" anchor="ctr">
            <a:spAutoFit/>
          </a:bodyPr>
          <a:lstStyle/>
          <a:p>
            <a:pPr algn="l"/>
            <a:r>
              <a:rPr lang="ru-RU" sz="1800">
                <a:cs typeface="Arial" charset="0"/>
              </a:rPr>
              <a:t> </a:t>
            </a:r>
            <a:r>
              <a:rPr lang="ru-RU" b="1">
                <a:solidFill>
                  <a:srgbClr val="660066"/>
                </a:solidFill>
                <a:cs typeface="Arial" charset="0"/>
              </a:rPr>
              <a:t>КЛОУНА'ДА</a:t>
            </a:r>
            <a:r>
              <a:rPr lang="ru-RU" b="1">
                <a:cs typeface="Arial" charset="0"/>
              </a:rPr>
              <a:t> -  Цирковой номер с участием клоунов</a:t>
            </a:r>
          </a:p>
        </p:txBody>
      </p:sp>
      <p:pic>
        <p:nvPicPr>
          <p:cNvPr id="30724" name="Picture 7" descr="мигалка3 разноцветна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276475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Photo%200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716338"/>
            <a:ext cx="16668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лоунада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20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39975" y="692150"/>
            <a:ext cx="4103688" cy="4556125"/>
            <a:chOff x="1474" y="436"/>
            <a:chExt cx="2585" cy="2870"/>
          </a:xfrm>
        </p:grpSpPr>
        <p:pic>
          <p:nvPicPr>
            <p:cNvPr id="31747" name="Picture 3" descr="Картинка 1 из 7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0" y="436"/>
              <a:ext cx="1135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8" name="Picture 13" descr="tcvet2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B7C2EF"/>
                </a:clrFrom>
                <a:clrTo>
                  <a:srgbClr val="B7C2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427702" flipH="1">
              <a:off x="3016" y="1117"/>
              <a:ext cx="1043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9" name="Picture 12" descr="tcvet2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752117">
              <a:off x="1504" y="1223"/>
              <a:ext cx="102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0" name="AutoShape 6" descr="Крупная сетка"/>
            <p:cNvSpPr>
              <a:spLocks noChangeArrowheads="1"/>
            </p:cNvSpPr>
            <p:nvPr/>
          </p:nvSpPr>
          <p:spPr bwMode="auto">
            <a:xfrm rot="10800000">
              <a:off x="2290" y="2069"/>
              <a:ext cx="952" cy="1043"/>
            </a:xfrm>
            <a:prstGeom prst="flowChartManualOperation">
              <a:avLst/>
            </a:prstGeom>
            <a:pattFill prst="lgGrid">
              <a:fgClr>
                <a:schemeClr val="tx1"/>
              </a:fgClr>
              <a:bgClr>
                <a:schemeClr val="bg1"/>
              </a:bgClr>
            </a:pattFill>
            <a:ln w="1587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800">
                <a:cs typeface="Arial" charset="0"/>
              </a:endParaRPr>
            </a:p>
          </p:txBody>
        </p:sp>
        <p:sp>
          <p:nvSpPr>
            <p:cNvPr id="31751" name="AutoShape 7"/>
            <p:cNvSpPr>
              <a:spLocks noChangeArrowheads="1"/>
            </p:cNvSpPr>
            <p:nvPr/>
          </p:nvSpPr>
          <p:spPr bwMode="auto">
            <a:xfrm>
              <a:off x="2336" y="1480"/>
              <a:ext cx="862" cy="136"/>
            </a:xfrm>
            <a:prstGeom prst="ribbon">
              <a:avLst>
                <a:gd name="adj1" fmla="val 12500"/>
                <a:gd name="adj2" fmla="val 50000"/>
              </a:avLst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800">
                <a:cs typeface="Arial" charset="0"/>
              </a:endParaRPr>
            </a:p>
          </p:txBody>
        </p: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 rot="-630872">
              <a:off x="2881" y="3079"/>
              <a:ext cx="499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800">
                <a:cs typeface="Arial" charset="0"/>
              </a:endParaRPr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 rot="821133">
              <a:off x="2109" y="3067"/>
              <a:ext cx="499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800">
                <a:cs typeface="Arial" charset="0"/>
              </a:endParaRPr>
            </a:p>
          </p:txBody>
        </p:sp>
        <p:sp>
          <p:nvSpPr>
            <p:cNvPr id="31754" name="AutoShape 16"/>
            <p:cNvSpPr>
              <a:spLocks noChangeArrowheads="1"/>
            </p:cNvSpPr>
            <p:nvPr/>
          </p:nvSpPr>
          <p:spPr bwMode="auto">
            <a:xfrm rot="7122615">
              <a:off x="2063" y="2841"/>
              <a:ext cx="227" cy="318"/>
            </a:xfrm>
            <a:prstGeom prst="flowChartCollate">
              <a:avLst/>
            </a:prstGeom>
            <a:solidFill>
              <a:srgbClr val="F3420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800">
                <a:cs typeface="Arial" charset="0"/>
              </a:endParaRPr>
            </a:p>
          </p:txBody>
        </p:sp>
        <p:sp>
          <p:nvSpPr>
            <p:cNvPr id="31755" name="AutoShape 18"/>
            <p:cNvSpPr>
              <a:spLocks noChangeArrowheads="1"/>
            </p:cNvSpPr>
            <p:nvPr/>
          </p:nvSpPr>
          <p:spPr bwMode="auto">
            <a:xfrm rot="4077306">
              <a:off x="3197" y="2886"/>
              <a:ext cx="227" cy="318"/>
            </a:xfrm>
            <a:prstGeom prst="flowChartCollate">
              <a:avLst/>
            </a:prstGeom>
            <a:solidFill>
              <a:srgbClr val="F3420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800">
                <a:cs typeface="Arial" charset="0"/>
              </a:endParaRPr>
            </a:p>
          </p:txBody>
        </p:sp>
        <p:sp>
          <p:nvSpPr>
            <p:cNvPr id="31756" name="Rectangle 19"/>
            <p:cNvSpPr>
              <a:spLocks noChangeArrowheads="1"/>
            </p:cNvSpPr>
            <p:nvPr/>
          </p:nvSpPr>
          <p:spPr bwMode="auto">
            <a:xfrm>
              <a:off x="2744" y="2523"/>
              <a:ext cx="91" cy="5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800">
                <a:cs typeface="Arial" charset="0"/>
              </a:endParaRPr>
            </a:p>
          </p:txBody>
        </p:sp>
        <p:sp>
          <p:nvSpPr>
            <p:cNvPr id="31757" name="Rectangle 20" descr="Сферы"/>
            <p:cNvSpPr>
              <a:spLocks noChangeArrowheads="1"/>
            </p:cNvSpPr>
            <p:nvPr/>
          </p:nvSpPr>
          <p:spPr bwMode="auto">
            <a:xfrm>
              <a:off x="2472" y="1616"/>
              <a:ext cx="589" cy="453"/>
            </a:xfrm>
            <a:prstGeom prst="rect">
              <a:avLst/>
            </a:prstGeom>
            <a:pattFill prst="sphere">
              <a:fgClr>
                <a:srgbClr val="FF00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 sz="1800">
                <a:cs typeface="Arial" charset="0"/>
              </a:endParaRPr>
            </a:p>
          </p:txBody>
        </p:sp>
      </p:grp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ni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628775"/>
            <a:ext cx="18716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klown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3500438"/>
            <a:ext cx="151288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klown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052513"/>
            <a:ext cx="15128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mach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941D"/>
              </a:clrFrom>
              <a:clrTo>
                <a:srgbClr val="FF941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3789363"/>
            <a:ext cx="1800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03149 L 0.36632 0.3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38194 -0.2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84</Words>
  <Application>Microsoft Office PowerPoint</Application>
  <PresentationFormat>Экран (4:3)</PresentationFormat>
  <Paragraphs>34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Слайд 2</vt:lpstr>
      <vt:lpstr>Слайд 3</vt:lpstr>
      <vt:lpstr>Тема урока: «Красный шарик в синем небе» В.Ю.Драгунского</vt:lpstr>
      <vt:lpstr>Слайд 5</vt:lpstr>
      <vt:lpstr> Физминутка для глаз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Стратосфера -    настил, слой,  слой  атмосферы , располагающийся на  высоте  от 11 до 50 км. Атмосфера - газовая оболочка, окружающая планету Земля. 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гоcть</dc:creator>
  <cp:lastModifiedBy>User</cp:lastModifiedBy>
  <cp:revision>10</cp:revision>
  <dcterms:created xsi:type="dcterms:W3CDTF">2015-11-25T18:39:05Z</dcterms:created>
  <dcterms:modified xsi:type="dcterms:W3CDTF">2015-12-09T11:48:06Z</dcterms:modified>
</cp:coreProperties>
</file>