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57" r:id="rId12"/>
    <p:sldId id="259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048" autoAdjust="0"/>
  </p:normalViewPr>
  <p:slideViewPr>
    <p:cSldViewPr>
      <p:cViewPr varScale="1">
        <p:scale>
          <a:sx n="68" d="100"/>
          <a:sy n="68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26CDD-C5AD-468B-AD96-DB11EFE5E1E9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DA0E4-3445-4614-A822-5E76BD8CBC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DA0E4-3445-4614-A822-5E76BD8CBC1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DA0E4-3445-4614-A822-5E76BD8CBC1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714752"/>
            <a:ext cx="8458200" cy="25717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</a:t>
            </a:r>
            <a:r>
              <a:rPr lang="ru-RU" sz="2400" dirty="0" smtClean="0"/>
              <a:t>Выполнила: учитель начальных классов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                                       МОУ Фировская СОШ</a:t>
            </a:r>
            <a:br>
              <a:rPr lang="ru-RU" dirty="0" smtClean="0"/>
            </a:br>
            <a:r>
              <a:rPr lang="ru-RU" dirty="0" smtClean="0"/>
              <a:t>                                        Михайлова е.Ю.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                            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                        11.11.2016г.</a:t>
            </a:r>
            <a:r>
              <a:rPr lang="ru-RU" dirty="0" smtClean="0"/>
              <a:t>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857232"/>
            <a:ext cx="8458200" cy="192882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         </a:t>
            </a:r>
            <a:r>
              <a:rPr lang="ru-RU" sz="3600" dirty="0" err="1" smtClean="0"/>
              <a:t>Предшкола</a:t>
            </a:r>
            <a:r>
              <a:rPr lang="ru-RU" sz="3600" dirty="0" smtClean="0"/>
              <a:t> нового поколения.</a:t>
            </a:r>
          </a:p>
          <a:p>
            <a:r>
              <a:rPr lang="ru-RU" sz="3600" dirty="0" smtClean="0"/>
              <a:t>   УМК «Перспективная начальная школа»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00034" y="142853"/>
            <a:ext cx="8358246" cy="69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Из таблицы видно, что комплект парциальных программ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Предшкола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нового поколения» в полной мере обеспечивает (с точки зрения планируемых результатов) взаимосвязь УУД, формируемых на ступени дошкольного образования и в начальной школе.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      Анализ целевого, содержательного, организационно-педагогического и результативного компонентов позволяет сделать вывод о преемственности программы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Предшкола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нового поколения» с требованиями Стандартов  и УМК «Перспективной начальной школой», следовательно - целесообразности ее использования при разработке и реализации Образовательной программы.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b="1" dirty="0" smtClean="0"/>
              <a:t>ПРОГРАММЫ ОТДЕЛЬНЫХ УЧЕБНЫХ ПРЕДМЕТОВ, КУРСОВ</a:t>
            </a:r>
            <a:endParaRPr lang="ru-RU" dirty="0" smtClean="0"/>
          </a:p>
          <a:p>
            <a:r>
              <a:rPr lang="ru-RU" b="1" i="1" dirty="0" smtClean="0"/>
              <a:t>    </a:t>
            </a:r>
            <a:r>
              <a:rPr lang="ru-RU" dirty="0" smtClean="0"/>
              <a:t>Согласно требованиям Стандарта, программы отдельных учебных предметов, курсов   обеспечивают достижение планируемых результатов освоения основной образовательной программы начального общего образования. </a:t>
            </a:r>
            <a:endParaRPr lang="ru-RU" b="1" i="1" dirty="0" smtClean="0"/>
          </a:p>
          <a:p>
            <a:r>
              <a:rPr lang="ru-RU" dirty="0" smtClean="0"/>
              <a:t>    Программы отдельных учебных предметов, курсов разработаны  на основе требований к результатам освоения Образовательной программы и программы формирования УУД.</a:t>
            </a:r>
          </a:p>
          <a:p>
            <a:r>
              <a:rPr lang="ru-RU" dirty="0" smtClean="0"/>
              <a:t>    Эти программы должны содержать : пояснительную записку; общую характеристику учебного предмета, курса, описание его места в учебном плане; описание ценностных ориентиров содержания учебного предмета; результаты освоения конкретного учебного предмета, курса и его содержание; тематическое планирование с определением основных видов учебной деятельности обучающихся; описание материально-технического обеспечения образовательного процесса.</a:t>
            </a:r>
          </a:p>
          <a:p>
            <a:r>
              <a:rPr lang="ru-RU" dirty="0" smtClean="0"/>
              <a:t> 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858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  <a:endParaRPr lang="ru-RU" i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14290"/>
            <a:ext cx="86439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                                     </a:t>
            </a:r>
            <a:r>
              <a:rPr lang="ru-RU" sz="2000" b="1" i="1" dirty="0" smtClean="0"/>
              <a:t>Сроки освоения «Программы»</a:t>
            </a:r>
          </a:p>
          <a:p>
            <a:r>
              <a:rPr lang="ru-RU" sz="2000" dirty="0" smtClean="0"/>
              <a:t>    Обязательная часть основной общеобразовательной «ПРОГРАММЫ» может быть освоена детьми в течение одного — двух лет или в течение двух месяцев в зависимости от времени пребывания ребенка в дошкольной образовательной группе на базе дошкольных общеобразовательных учреждений или на базе образовательных учреждений.</a:t>
            </a:r>
          </a:p>
          <a:p>
            <a:r>
              <a:rPr lang="ru-RU" sz="2000" dirty="0" smtClean="0"/>
              <a:t>   По мнению М.М. Безруких, директора Института возрастной физиологии РАО, 12 часов в неделю — оптимальный вариант организации комплексной и системной подготовки детей к школе. В течение дня можно проводить 2 — 3 занятия по 20 — 30 минут. Даже при условии часовой прогулки между вторым и третьим занятием это займет не более 2-х часов.</a:t>
            </a:r>
          </a:p>
          <a:p>
            <a:endParaRPr lang="ru-RU" sz="2000" dirty="0" smtClean="0"/>
          </a:p>
          <a:p>
            <a:r>
              <a:rPr lang="ru-RU" sz="2000" b="1" i="1" dirty="0" smtClean="0"/>
              <a:t>                           Содержание дошкольного образования</a:t>
            </a:r>
          </a:p>
          <a:p>
            <a:r>
              <a:rPr lang="ru-RU" sz="2000" dirty="0" smtClean="0"/>
              <a:t>     Содержание дошкольного образования согласно «Концепции содержания непрерывного образования (дошкольное и начальное звено)» должно соответствовать таким направлениям развития детей старшего дошкольного возраста, как </a:t>
            </a:r>
            <a:r>
              <a:rPr lang="ru-RU" sz="2000" i="1" dirty="0" smtClean="0"/>
              <a:t>физическое, познавательно-речевое, социально-личностное, художественно-эстетическое.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/>
          <a:srcRect l="13477" t="21094" r="12109" b="40625"/>
          <a:stretch>
            <a:fillRect/>
          </a:stretch>
        </p:blipFill>
        <p:spPr bwMode="auto">
          <a:xfrm>
            <a:off x="0" y="1214422"/>
            <a:ext cx="907262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 l="12898" t="46302" r="11695" b="27239"/>
          <a:stretch>
            <a:fillRect/>
          </a:stretch>
        </p:blipFill>
        <p:spPr bwMode="auto">
          <a:xfrm>
            <a:off x="214282" y="1714488"/>
            <a:ext cx="8686861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756" y="214290"/>
            <a:ext cx="8614244" cy="5957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8715404" cy="506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78595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     Преемственность связей формирования УУД при переходе от дошкольного к начальному общему образованию</a:t>
            </a:r>
            <a:r>
              <a:rPr lang="ru-RU" b="1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85926"/>
            <a:ext cx="8686800" cy="4929222"/>
          </a:xfrm>
        </p:spPr>
        <p:txBody>
          <a:bodyPr>
            <a:normAutofit fontScale="92500" lnSpcReduction="20000"/>
          </a:bodyPr>
          <a:lstStyle/>
          <a:p>
            <a:r>
              <a:rPr lang="ru-RU" sz="1900" dirty="0" smtClean="0"/>
              <a:t>Коллектив нашей школы для решения задач преемственности дошкольного и начального общего образования предлагает использовать </a:t>
            </a:r>
            <a:r>
              <a:rPr lang="ru-RU" sz="1900" b="1" dirty="0" smtClean="0"/>
              <a:t>Комплект программ «</a:t>
            </a:r>
            <a:r>
              <a:rPr lang="ru-RU" sz="1900" b="1" dirty="0" err="1" smtClean="0"/>
              <a:t>Предшкола</a:t>
            </a:r>
            <a:r>
              <a:rPr lang="ru-RU" sz="1900" b="1" dirty="0" smtClean="0"/>
              <a:t> нового поколения», который связан с УМК «Перспективная начальная школа» </a:t>
            </a:r>
            <a:r>
              <a:rPr lang="ru-RU" sz="1900" dirty="0" smtClean="0"/>
              <a:t>(</a:t>
            </a:r>
            <a:r>
              <a:rPr lang="ru-RU" sz="1900" dirty="0" err="1" smtClean="0"/>
              <a:t>Предшкола</a:t>
            </a:r>
            <a:r>
              <a:rPr lang="ru-RU" sz="1900" dirty="0" smtClean="0"/>
              <a:t> нового поколения. Концептуальные основы и программы / Сост. Р.Г. </a:t>
            </a:r>
            <a:r>
              <a:rPr lang="ru-RU" sz="1900" dirty="0" err="1" smtClean="0"/>
              <a:t>Чуракова</a:t>
            </a:r>
            <a:r>
              <a:rPr lang="ru-RU" sz="1900" dirty="0" smtClean="0"/>
              <a:t>. - М.: </a:t>
            </a:r>
            <a:r>
              <a:rPr lang="ru-RU" sz="1900" dirty="0" err="1" smtClean="0"/>
              <a:t>Академкнига</a:t>
            </a:r>
            <a:r>
              <a:rPr lang="ru-RU" sz="1900" dirty="0" smtClean="0"/>
              <a:t> / Учебник, 2010).</a:t>
            </a:r>
          </a:p>
          <a:p>
            <a:endParaRPr lang="ru-RU" sz="1900" dirty="0" smtClean="0"/>
          </a:p>
          <a:p>
            <a:r>
              <a:rPr lang="ru-RU" sz="1900" b="1" dirty="0" smtClean="0"/>
              <a:t> Авторы программ:</a:t>
            </a:r>
          </a:p>
          <a:p>
            <a:pPr>
              <a:buNone/>
            </a:pPr>
            <a:r>
              <a:rPr lang="ru-RU" sz="1900" b="1" i="1" dirty="0" smtClean="0"/>
              <a:t>        Р.Г. </a:t>
            </a:r>
            <a:r>
              <a:rPr lang="ru-RU" sz="1900" b="1" i="1" dirty="0" err="1" smtClean="0"/>
              <a:t>Чуракова</a:t>
            </a:r>
            <a:r>
              <a:rPr lang="ru-RU" sz="1900" b="1" i="1" dirty="0" smtClean="0"/>
              <a:t>, О.А. Захарова, Н.А. </a:t>
            </a:r>
            <a:r>
              <a:rPr lang="ru-RU" sz="1900" b="1" i="1" dirty="0" err="1" smtClean="0"/>
              <a:t>Чуракова</a:t>
            </a:r>
            <a:r>
              <a:rPr lang="ru-RU" sz="1900" b="1" i="1" dirty="0" smtClean="0"/>
              <a:t>, И.С. Рукавишников, А.К. </a:t>
            </a:r>
            <a:r>
              <a:rPr lang="ru-RU" sz="1900" b="1" i="1" dirty="0" err="1" smtClean="0"/>
              <a:t>Сундукова</a:t>
            </a:r>
            <a:r>
              <a:rPr lang="ru-RU" sz="1900" b="1" i="1" dirty="0" smtClean="0"/>
              <a:t>, </a:t>
            </a:r>
          </a:p>
          <a:p>
            <a:pPr>
              <a:buNone/>
            </a:pPr>
            <a:r>
              <a:rPr lang="ru-RU" sz="1900" b="1" i="1" dirty="0" smtClean="0"/>
              <a:t>       О.В. </a:t>
            </a:r>
            <a:r>
              <a:rPr lang="ru-RU" sz="1900" b="1" i="1" dirty="0" err="1" smtClean="0"/>
              <a:t>Малаховская</a:t>
            </a:r>
            <a:r>
              <a:rPr lang="ru-RU" sz="1900" b="1" i="1" dirty="0" smtClean="0"/>
              <a:t>, О.Н. Федотова, Т.Г. </a:t>
            </a:r>
            <a:r>
              <a:rPr lang="ru-RU" sz="1900" b="1" i="1" dirty="0" err="1" smtClean="0"/>
              <a:t>Раджувейт</a:t>
            </a:r>
            <a:r>
              <a:rPr lang="ru-RU" sz="1900" b="1" i="1" dirty="0" smtClean="0"/>
              <a:t>, Л.В. </a:t>
            </a:r>
            <a:r>
              <a:rPr lang="ru-RU" sz="1900" b="1" i="1" dirty="0" err="1" smtClean="0"/>
              <a:t>Харазова</a:t>
            </a:r>
            <a:r>
              <a:rPr lang="ru-RU" sz="1900" b="1" i="1" dirty="0" smtClean="0"/>
              <a:t>, Л.Г. </a:t>
            </a:r>
            <a:r>
              <a:rPr lang="ru-RU" sz="1900" b="1" i="1" dirty="0" err="1" smtClean="0"/>
              <a:t>Кудрова</a:t>
            </a:r>
            <a:endParaRPr lang="ru-RU" sz="1900" b="1" i="1" dirty="0" smtClean="0"/>
          </a:p>
          <a:p>
            <a:endParaRPr lang="ru-RU" sz="1900" dirty="0" smtClean="0"/>
          </a:p>
          <a:p>
            <a:r>
              <a:rPr lang="ru-RU" sz="1900" dirty="0" smtClean="0"/>
              <a:t>Комплект парциальных программ «</a:t>
            </a:r>
            <a:r>
              <a:rPr lang="ru-RU" sz="1900" dirty="0" err="1" smtClean="0"/>
              <a:t>Предшкола</a:t>
            </a:r>
            <a:r>
              <a:rPr lang="ru-RU" sz="1900" dirty="0" smtClean="0"/>
              <a:t> нового поколения» </a:t>
            </a:r>
            <a:r>
              <a:rPr lang="ru-RU" sz="1900" b="1" dirty="0" smtClean="0"/>
              <a:t>разработан на основе комплексной «Примерной общеобразовательной программы воспитания, образования и развития детей старшего дошкольного возраста». </a:t>
            </a:r>
          </a:p>
          <a:p>
            <a:r>
              <a:rPr lang="ru-RU" sz="1900" dirty="0" smtClean="0"/>
              <a:t>Парциальные программы </a:t>
            </a:r>
            <a:r>
              <a:rPr lang="ru-RU" sz="1900" b="1" dirty="0" smtClean="0"/>
              <a:t>нацеливают педагогов и родителей на полноценное общее развитие детей, их позитивную социализацию, на достижение необходимого уровня подготовки к обучению в школе.</a:t>
            </a:r>
          </a:p>
          <a:p>
            <a:r>
              <a:rPr lang="ru-RU" sz="1900" dirty="0" smtClean="0"/>
              <a:t>«</a:t>
            </a:r>
            <a:r>
              <a:rPr lang="ru-RU" sz="1900" dirty="0" err="1" smtClean="0"/>
              <a:t>Предшкола</a:t>
            </a:r>
            <a:r>
              <a:rPr lang="ru-RU" sz="1900" dirty="0" smtClean="0"/>
              <a:t> нового поколения» включает программы социально-личностного, познавательно-речевого и художественно-эстетического воспитания, </a:t>
            </a:r>
            <a:r>
              <a:rPr lang="ru-RU" sz="1900" b="1" dirty="0" smtClean="0"/>
              <a:t>нацеленные на выравнивание стартовых возможностей детей старшего дошкольного возраста в процессе подготовки к обучению в школе. 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142852"/>
            <a:ext cx="8501122" cy="9879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Комплект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Предшкола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нового поколения»: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- ориентирован на светский характер образования, на общечеловеческую (мировую) культуру и соответствует российским культурным традициям;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- построен на принципе личностно-ориентированного взаимодействия взрослых с детьми с учетом относительных показателей детской успешности;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- обеспечивает целостность педагогического процесса посредством взаимосвязи и взаимозависимости целей и задач образования, воспитания и развития;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- учитывает вариативность организационных форм дошкольного образования;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>
              <a:buFontTx/>
              <a:buChar char="-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предусматривает оптимальную нагрузку на ребенка с целью предупреждения перегрузки.</a:t>
            </a:r>
          </a:p>
          <a:p>
            <a:pPr>
              <a:buFontTx/>
              <a:buChar char="-"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200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200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200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200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200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200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200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200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200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200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r>
              <a:rPr lang="ru-RU" dirty="0" smtClean="0"/>
              <a:t>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285728"/>
            <a:ext cx="85725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 smtClean="0"/>
              <a:t>     Анализируя обозначенные выше позиции, можно говорить о преемственности целей и задач дошкольного и начального школьного образования. </a:t>
            </a:r>
          </a:p>
          <a:p>
            <a:r>
              <a:rPr lang="ru-RU" dirty="0" smtClean="0"/>
              <a:t>   Преемственность образовательных программ «</a:t>
            </a:r>
            <a:r>
              <a:rPr lang="ru-RU" dirty="0" err="1" smtClean="0"/>
              <a:t>Предшколы</a:t>
            </a:r>
            <a:r>
              <a:rPr lang="ru-RU" dirty="0" smtClean="0"/>
              <a:t> нового поколения» и УМК «Перспективная начальная школа» обеспечивается:</a:t>
            </a:r>
          </a:p>
          <a:p>
            <a:r>
              <a:rPr lang="ru-RU" dirty="0" smtClean="0"/>
              <a:t>- отбором содержания образования, адекватного возрастным особенностям детей;</a:t>
            </a:r>
          </a:p>
          <a:p>
            <a:r>
              <a:rPr lang="ru-RU" dirty="0" smtClean="0"/>
              <a:t>- использованием различных видов деятельности ребенка (для детей старшего дошкольного возраста - игры, рисование, конструирование, экспериментирование, спортивные мероприятия и т.д.); в начальной школе эти виды деятельности органично дополняют учебную деятельность;</a:t>
            </a:r>
          </a:p>
          <a:p>
            <a:r>
              <a:rPr lang="ru-RU" dirty="0" smtClean="0"/>
              <a:t>- связанностью, взаимопроникновением и взаимодействием направлений развития детей (дошкольное и начальное школьное звено): физического, социально-личностного, познавательно-речевого и художественно-эстетического.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Необходимо отметить преемственность форм организации образовательного процесса, которые на ступени дошкольного и начального школьного образования характеризуются наличием партнерской позиции взрослого и вариативностью коллективной, индивидуальной, групповой, парной работы.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Преемственность планируемых результатов формирования УУД при переходе от дошкольного к начальному школьному образованию представлена в таблице, которую также можно использовать в ходе проектирования данного раздела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NewtonCSanPin-Regular"/>
                <a:cs typeface="Times New Roman" pitchFamily="18" charset="0"/>
              </a:rPr>
              <a:t>программы формирования УУД на школьном уровне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857233"/>
          <a:ext cx="8429684" cy="6013028"/>
        </p:xfrm>
        <a:graphic>
          <a:graphicData uri="http://schemas.openxmlformats.org/drawingml/2006/table">
            <a:tbl>
              <a:tblPr/>
              <a:tblGrid>
                <a:gridCol w="2265276"/>
                <a:gridCol w="3082204"/>
                <a:gridCol w="3082204"/>
              </a:tblGrid>
              <a:tr h="807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Программы «</a:t>
                      </a:r>
                      <a:r>
                        <a:rPr lang="ru-RU" sz="1200" kern="50" dirty="0" err="1">
                          <a:latin typeface="Times New Roman"/>
                          <a:ea typeface="Lucida Sans Unicode"/>
                          <a:cs typeface="Times New Roman"/>
                        </a:rPr>
                        <a:t>Предшколы</a:t>
                      </a: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 нового поколения»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831" marR="26831" marT="26831" marB="268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Планируемые результаты дошкольного образования  в «</a:t>
                      </a:r>
                      <a:r>
                        <a:rPr lang="ru-RU" sz="1200" kern="50" dirty="0" err="1">
                          <a:latin typeface="Times New Roman"/>
                          <a:ea typeface="Lucida Sans Unicode"/>
                          <a:cs typeface="Times New Roman"/>
                        </a:rPr>
                        <a:t>Предшколе</a:t>
                      </a: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 нового поколения»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831" marR="26831" marT="26831" marB="268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Планируемые результаты реализации </a:t>
                      </a:r>
                      <a:r>
                        <a:rPr lang="ru-RU" sz="1200" i="1" kern="50" dirty="0">
                          <a:latin typeface="Times New Roman"/>
                          <a:ea typeface="Lucida Sans Unicode"/>
                          <a:cs typeface="Times New Roman"/>
                        </a:rPr>
                        <a:t>Образовательной программы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 (начальная школа)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831" marR="26831" marT="26831" marB="268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882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Программа развития сенсорных эталонов и элементарных математических представлений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831" marR="26831" marT="26831" marB="268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Формирование </a:t>
                      </a:r>
                      <a:r>
                        <a:rPr lang="ru-RU" sz="1200" i="1" kern="50" dirty="0">
                          <a:latin typeface="Times New Roman"/>
                          <a:ea typeface="Lucida Sans Unicode"/>
                          <a:cs typeface="Times New Roman"/>
                        </a:rPr>
                        <a:t>познавательных УУД: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- классификация (объединение по группам)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- анализ (выделение признака из целого объекта)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- сравнение (выделение признака из ряда предметов)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- обобщение (выделение общего признака из ряда объектов)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- синтез (объединение в группы по одному (двум) признакам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- </a:t>
                      </a:r>
                      <a:r>
                        <a:rPr lang="ru-RU" sz="1200" kern="50" dirty="0" err="1">
                          <a:latin typeface="Times New Roman"/>
                          <a:ea typeface="Lucida Sans Unicode"/>
                          <a:cs typeface="Times New Roman"/>
                        </a:rPr>
                        <a:t>сериация</a:t>
                      </a: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 (установление последовательных взаимосвязей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831" marR="26831" marT="26831" marB="268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i="1" kern="50" dirty="0">
                          <a:latin typeface="Times New Roman"/>
                          <a:ea typeface="NewtonCSanPin-Regular"/>
                          <a:cs typeface="Times New Roman"/>
                        </a:rPr>
                        <a:t>Познавательные УУД (логические):</a:t>
                      </a:r>
                      <a:endParaRPr lang="ru-RU" sz="1200" i="1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200" b="1" dirty="0">
                          <a:latin typeface="Calibri"/>
                          <a:ea typeface="NewtonCSanPin-Regular"/>
                          <a:cs typeface="Times New Roman"/>
                        </a:rPr>
                        <a:t>- </a:t>
                      </a:r>
                      <a:r>
                        <a:rPr lang="ru-RU" sz="1200" dirty="0">
                          <a:latin typeface="Calibri"/>
                          <a:cs typeface="Times New Roman"/>
                        </a:rPr>
                        <a:t>подведение под понятие на основе распознавания объектов, выделения существенных признаков;</a:t>
                      </a:r>
                      <a:endParaRPr lang="ru-RU" sz="1200" dirty="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200" dirty="0">
                          <a:latin typeface="Calibri"/>
                          <a:cs typeface="Times New Roman"/>
                        </a:rPr>
                        <a:t>- анализ, </a:t>
                      </a:r>
                      <a:r>
                        <a:rPr lang="ru-RU" sz="1200" dirty="0">
                          <a:latin typeface="Calibri"/>
                          <a:ea typeface="NewtonCSanPin-Regular"/>
                          <a:cs typeface="Times New Roman"/>
                        </a:rPr>
                        <a:t>синтез, сравнение, </a:t>
                      </a:r>
                      <a:r>
                        <a:rPr lang="ru-RU" sz="1200" dirty="0" err="1">
                          <a:latin typeface="Calibri"/>
                          <a:ea typeface="NewtonCSanPin-Regular"/>
                          <a:cs typeface="Times New Roman"/>
                        </a:rPr>
                        <a:t>сериация</a:t>
                      </a:r>
                      <a:r>
                        <a:rPr lang="ru-RU" sz="1200" dirty="0">
                          <a:latin typeface="Calibri"/>
                          <a:ea typeface="NewtonCSanPin-Regular"/>
                          <a:cs typeface="Times New Roman"/>
                        </a:rPr>
                        <a:t>;</a:t>
                      </a:r>
                      <a:endParaRPr lang="ru-RU" sz="1200" dirty="0">
                        <a:latin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Calibri"/>
                          <a:ea typeface="NewtonCSanPin-Regular"/>
                          <a:cs typeface="Times New Roman"/>
                        </a:rPr>
                        <a:t>- классификация по заданным критериям;</a:t>
                      </a:r>
                      <a:endParaRPr lang="ru-RU" sz="1200" dirty="0">
                        <a:latin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Calibri"/>
                          <a:ea typeface="NewtonCSanPin-Regular"/>
                          <a:cs typeface="Times New Roman"/>
                        </a:rPr>
                        <a:t>- установление аналогий; </a:t>
                      </a:r>
                      <a:endParaRPr lang="ru-RU" sz="1200" dirty="0">
                        <a:latin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Calibri"/>
                          <a:ea typeface="NewtonCSanPin-Regular"/>
                          <a:cs typeface="Times New Roman"/>
                        </a:rPr>
                        <a:t>- установление причинно-следственных связей; </a:t>
                      </a:r>
                      <a:endParaRPr lang="ru-RU" sz="1200" dirty="0">
                        <a:latin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Calibri"/>
                          <a:ea typeface="NewtonCSanPin-Regular"/>
                          <a:cs typeface="Times New Roman"/>
                        </a:rPr>
                        <a:t>- построение рассуждения;</a:t>
                      </a:r>
                      <a:endParaRPr lang="ru-RU" sz="1200" dirty="0">
                        <a:latin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buFontTx/>
                        <a:buChar char="-"/>
                      </a:pPr>
                      <a:r>
                        <a:rPr lang="ru-RU" sz="1200" dirty="0" smtClean="0">
                          <a:latin typeface="Calibri"/>
                          <a:ea typeface="NewtonCSanPin-Regular"/>
                          <a:cs typeface="Times New Roman"/>
                        </a:rPr>
                        <a:t>обобщение.</a:t>
                      </a:r>
                    </a:p>
                    <a:p>
                      <a:pPr>
                        <a:lnSpc>
                          <a:spcPct val="115000"/>
                        </a:lnSpc>
                        <a:buFontTx/>
                        <a:buNone/>
                      </a:pPr>
                      <a:r>
                        <a:rPr lang="ru-RU" sz="1200" i="1" dirty="0" smtClean="0">
                          <a:latin typeface="Calibri"/>
                          <a:ea typeface="NewtonCSanPin-Regular"/>
                          <a:cs typeface="Times New Roman"/>
                        </a:rPr>
                        <a:t> Личностные </a:t>
                      </a:r>
                      <a:r>
                        <a:rPr lang="ru-RU" sz="1200" i="1" dirty="0">
                          <a:latin typeface="Calibri"/>
                          <a:ea typeface="NewtonCSanPin-Regular"/>
                          <a:cs typeface="Times New Roman"/>
                        </a:rPr>
                        <a:t>результаты (самоопределение):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Calibri"/>
                          <a:ea typeface="NewtonCSanPin-Regular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Calibri"/>
                          <a:ea typeface="NewtonCSanPin-Regular"/>
                          <a:cs typeface="Times New Roman"/>
                        </a:rPr>
                        <a:t>готовность и способность обучающихся к саморазвитию.</a:t>
                      </a:r>
                      <a:endParaRPr lang="ru-RU" sz="1200" dirty="0">
                        <a:latin typeface="Calibri"/>
                      </a:endParaRPr>
                    </a:p>
                  </a:txBody>
                  <a:tcPr marL="26831" marR="26831" marT="26831" marB="268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Формирование: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- сенсорного опыта;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- представлений о числах и цифрах, арифметических действиях, операции измерения; представления о форме.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831" marR="26831" marT="26831" marB="268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Calibri"/>
                          <a:ea typeface="NewtonCSanPin-Regular"/>
                          <a:cs typeface="Times New Roman"/>
                        </a:rPr>
                        <a:t>Познавательные УУД  (</a:t>
                      </a:r>
                      <a:r>
                        <a:rPr lang="ru-RU" sz="1200" i="1" dirty="0" err="1">
                          <a:solidFill>
                            <a:srgbClr val="000000"/>
                          </a:solidFill>
                          <a:latin typeface="Calibri"/>
                          <a:ea typeface="NewtonCSanPin-Regular"/>
                          <a:cs typeface="Times New Roman"/>
                        </a:rPr>
                        <a:t>о</a:t>
                      </a:r>
                      <a:r>
                        <a:rPr lang="ru-RU" sz="1200" i="1" dirty="0" err="1">
                          <a:solidFill>
                            <a:srgbClr val="000000"/>
                          </a:solidFill>
                          <a:latin typeface="Calibri"/>
                          <a:cs typeface="Times New Roman"/>
                        </a:rPr>
                        <a:t>бщеучебные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Calibri"/>
                          <a:cs typeface="Times New Roman"/>
                        </a:rPr>
                        <a:t>): </a:t>
                      </a:r>
                      <a:endParaRPr lang="ru-RU" sz="1200" dirty="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cs typeface="Times New Roman"/>
                        </a:rPr>
                        <a:t>-самостоятельно выделять и формулировать познавательную цель;</a:t>
                      </a:r>
                      <a:endParaRPr lang="ru-RU" sz="1200" dirty="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cs typeface="Times New Roman"/>
                        </a:rPr>
                        <a:t>- использовать  </a:t>
                      </a:r>
                      <a:r>
                        <a:rPr lang="ru-RU" sz="1200" dirty="0">
                          <a:latin typeface="Calibri"/>
                          <a:ea typeface="NewtonCSanPin-Italic"/>
                          <a:cs typeface="Times New Roman"/>
                        </a:rPr>
                        <a:t>общие приёмы решения задач.</a:t>
                      </a:r>
                      <a:endParaRPr lang="ru-RU" sz="1200" dirty="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i="1" dirty="0">
                          <a:latin typeface="Calibri"/>
                          <a:ea typeface="NewtonCSanPin-Regular"/>
                          <a:cs typeface="Times New Roman"/>
                        </a:rPr>
                        <a:t>Личностные результаты (</a:t>
                      </a:r>
                      <a:r>
                        <a:rPr lang="ru-RU" sz="1200" i="1" dirty="0" err="1">
                          <a:latin typeface="Calibri"/>
                          <a:ea typeface="NewtonCSanPin-Regular"/>
                          <a:cs typeface="Times New Roman"/>
                        </a:rPr>
                        <a:t>смыслообразование</a:t>
                      </a:r>
                      <a:r>
                        <a:rPr lang="ru-RU" sz="1200" i="1" dirty="0">
                          <a:latin typeface="Calibri"/>
                          <a:ea typeface="NewtonCSanPin-Regular"/>
                          <a:cs typeface="Times New Roman"/>
                        </a:rPr>
                        <a:t>): </a:t>
                      </a:r>
                      <a:r>
                        <a:rPr lang="ru-RU" sz="1200" dirty="0">
                          <a:latin typeface="Calibri"/>
                          <a:ea typeface="NewtonCSanPin-Regular"/>
                          <a:cs typeface="Times New Roman"/>
                        </a:rPr>
                        <a:t> мотивация учебной деятельности (социальная, учебно-познавательная и внешняя).</a:t>
                      </a:r>
                      <a:endParaRPr lang="ru-RU" sz="1200" dirty="0">
                        <a:latin typeface="Calibri"/>
                      </a:endParaRPr>
                    </a:p>
                  </a:txBody>
                  <a:tcPr marL="26831" marR="26831" marT="26831" marB="268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285728"/>
            <a:ext cx="85725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NewtonCSanPin-Regular" charset="-52"/>
                <a:cs typeface="Times New Roman" pitchFamily="18" charset="0"/>
              </a:rPr>
              <a:t>                             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Преемственность планируемых результатов формирования УУД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(дошкольное и  начальное общее образование)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9" y="357164"/>
          <a:ext cx="8572559" cy="6466012"/>
        </p:xfrm>
        <a:graphic>
          <a:graphicData uri="http://schemas.openxmlformats.org/drawingml/2006/table">
            <a:tbl>
              <a:tblPr/>
              <a:tblGrid>
                <a:gridCol w="2309183"/>
                <a:gridCol w="3131688"/>
                <a:gridCol w="3131688"/>
              </a:tblGrid>
              <a:tr h="785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Программы «</a:t>
                      </a:r>
                      <a:r>
                        <a:rPr lang="ru-RU" sz="1400" kern="50" dirty="0" err="1">
                          <a:latin typeface="Times New Roman"/>
                          <a:ea typeface="Lucida Sans Unicode"/>
                          <a:cs typeface="Times New Roman"/>
                        </a:rPr>
                        <a:t>Предшколы</a:t>
                      </a: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 нового поколения»</a:t>
                      </a:r>
                      <a:endParaRPr lang="ru-RU" sz="14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807" marR="26807" marT="26807" marB="268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Планируемые результаты дошкольного образования  в «</a:t>
                      </a:r>
                      <a:r>
                        <a:rPr lang="ru-RU" sz="1400" kern="50" dirty="0" err="1">
                          <a:latin typeface="Times New Roman"/>
                          <a:ea typeface="Lucida Sans Unicode"/>
                          <a:cs typeface="Times New Roman"/>
                        </a:rPr>
                        <a:t>Предшколе</a:t>
                      </a: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 нового поколения»</a:t>
                      </a:r>
                      <a:endParaRPr lang="ru-RU" sz="14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807" marR="26807" marT="26807" marB="268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  <a:cs typeface="Times New Roman"/>
                        </a:rPr>
                        <a:t>Планируемые результаты реализации </a:t>
                      </a:r>
                      <a:r>
                        <a:rPr lang="ru-RU" sz="1400" i="1" kern="50">
                          <a:latin typeface="Times New Roman"/>
                          <a:ea typeface="Lucida Sans Unicode"/>
                          <a:cs typeface="Times New Roman"/>
                        </a:rPr>
                        <a:t>Образовательной программы</a:t>
                      </a:r>
                      <a:endParaRPr lang="ru-RU" sz="1400" kern="5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  <a:cs typeface="Times New Roman"/>
                        </a:rPr>
                        <a:t> (начальная школа)</a:t>
                      </a:r>
                      <a:endParaRPr lang="ru-RU" sz="1400" kern="5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807" marR="26807" marT="26807" marB="268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652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  <a:cs typeface="Times New Roman"/>
                        </a:rPr>
                        <a:t>Программа по окружающему миру</a:t>
                      </a:r>
                      <a:endParaRPr lang="ru-RU" sz="1400" kern="5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807" marR="26807" marT="26807" marB="268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Формирование УУД, направленных на:</a:t>
                      </a:r>
                      <a:endParaRPr lang="ru-RU" sz="14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- выполнение инструкций, готовность отвечать на вопросы, обсуждать со взрослым возникшую проблему, поддерживать разговор</a:t>
                      </a:r>
                      <a:endParaRPr lang="ru-RU" sz="14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- готовность выбирать для себя род занятий из предложенных на выбор. </a:t>
                      </a:r>
                      <a:endParaRPr lang="ru-RU" sz="14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807" marR="26807" marT="26807" marB="268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i="1" dirty="0">
                          <a:latin typeface="Calibri"/>
                          <a:cs typeface="Times New Roman"/>
                        </a:rPr>
                        <a:t>Регулятивные УУД (планирование):</a:t>
                      </a:r>
                      <a:r>
                        <a:rPr lang="ru-RU" sz="1400" b="1" dirty="0">
                          <a:latin typeface="Calibri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latin typeface="Calibri"/>
                          <a:cs typeface="Times New Roman"/>
                        </a:rPr>
                        <a:t>- </a:t>
                      </a:r>
                      <a:r>
                        <a:rPr lang="ru-RU" sz="1400" dirty="0">
                          <a:latin typeface="Calibri"/>
                          <a:cs typeface="Times New Roman"/>
                        </a:rPr>
                        <a:t>применять установленные правила в планировании способа решения;</a:t>
                      </a:r>
                      <a:endParaRPr lang="ru-RU" sz="1400" dirty="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buFontTx/>
                        <a:buChar char="-"/>
                      </a:pPr>
                      <a:r>
                        <a:rPr lang="ru-RU" sz="1400" dirty="0" smtClean="0">
                          <a:latin typeface="Calibri"/>
                          <a:ea typeface="NewtonCSanPin-Regular"/>
                          <a:cs typeface="Times New Roman"/>
                        </a:rPr>
                        <a:t>выбирать </a:t>
                      </a:r>
                      <a:r>
                        <a:rPr lang="ru-RU" sz="1400" dirty="0">
                          <a:latin typeface="Calibri"/>
                          <a:ea typeface="NewtonCSanPin-Regular"/>
                          <a:cs typeface="Times New Roman"/>
                        </a:rPr>
                        <a:t>действия в соответствии с поставленной задачей и условиями её </a:t>
                      </a:r>
                      <a:r>
                        <a:rPr lang="ru-RU" sz="1400" dirty="0" smtClean="0">
                          <a:latin typeface="Calibri"/>
                          <a:ea typeface="NewtonCSanPin-Regular"/>
                          <a:cs typeface="Times New Roman"/>
                        </a:rPr>
                        <a:t>реализации.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buFontTx/>
                        <a:buNone/>
                      </a:pPr>
                      <a:r>
                        <a:rPr lang="ru-RU" sz="1400" i="1" dirty="0" smtClean="0">
                          <a:latin typeface="Calibri"/>
                          <a:ea typeface="NewtonCSanPin-Regular"/>
                          <a:cs typeface="Times New Roman"/>
                        </a:rPr>
                        <a:t>Личностные</a:t>
                      </a:r>
                      <a:r>
                        <a:rPr lang="ru-RU" sz="1400" i="1" baseline="0" dirty="0" smtClean="0">
                          <a:latin typeface="Calibri"/>
                          <a:ea typeface="NewtonCSanPin-Regular"/>
                          <a:cs typeface="Times New Roman"/>
                        </a:rPr>
                        <a:t> </a:t>
                      </a:r>
                      <a:r>
                        <a:rPr lang="ru-RU" sz="1400" i="1" dirty="0" smtClean="0">
                          <a:latin typeface="Calibri"/>
                          <a:ea typeface="NewtonCSanPin-Regular"/>
                          <a:cs typeface="Times New Roman"/>
                        </a:rPr>
                        <a:t>результаты </a:t>
                      </a:r>
                      <a:r>
                        <a:rPr lang="ru-RU" sz="1400" i="1" dirty="0">
                          <a:latin typeface="Calibri"/>
                          <a:ea typeface="NewtonCSanPin-Regular"/>
                          <a:cs typeface="Times New Roman"/>
                        </a:rPr>
                        <a:t>(самоопределение):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Calibri"/>
                          <a:ea typeface="NewtonCSanPin-Regular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Calibri"/>
                          <a:ea typeface="NewtonCSanPin-Regular"/>
                          <a:cs typeface="Times New Roman"/>
                        </a:rPr>
                        <a:t>-готовность </a:t>
                      </a:r>
                      <a:r>
                        <a:rPr lang="ru-RU" sz="1400" dirty="0">
                          <a:latin typeface="Calibri"/>
                          <a:ea typeface="NewtonCSanPin-Regular"/>
                          <a:cs typeface="Times New Roman"/>
                        </a:rPr>
                        <a:t>и способность обучающихся к саморазвитию.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26807" marR="26807" marT="26807" marB="268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  <a:cs typeface="Times New Roman"/>
                        </a:rPr>
                        <a:t>Формирование УУД, направленных на  участие в совместной деятельности.</a:t>
                      </a:r>
                      <a:endParaRPr lang="ru-RU" sz="1400" kern="5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807" marR="26807" marT="26807" marB="268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Calibri"/>
                          <a:cs typeface="Times New Roman"/>
                        </a:rPr>
                        <a:t>Коммуникативные УУД (управление  коммуникацией): </a:t>
                      </a:r>
                      <a:r>
                        <a:rPr lang="ru-RU" sz="1400" dirty="0" smtClean="0">
                          <a:latin typeface="Calibri"/>
                          <a:ea typeface="NewtonCSanPin-Regular"/>
                          <a:cs typeface="Times New Roman"/>
                        </a:rPr>
                        <a:t>-координировать </a:t>
                      </a:r>
                      <a:r>
                        <a:rPr lang="ru-RU" sz="1400" dirty="0">
                          <a:latin typeface="Calibri"/>
                          <a:ea typeface="NewtonCSanPin-Regular"/>
                          <a:cs typeface="Times New Roman"/>
                        </a:rPr>
                        <a:t>и принимать различные позиции во взаимодействии.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26807" marR="26807" marT="26807" marB="268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7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  <a:cs typeface="Times New Roman"/>
                        </a:rPr>
                        <a:t>Осуществление действий по образцу, понимание указанной ошибки и ее исправления по указанию взрослого.</a:t>
                      </a:r>
                      <a:endParaRPr lang="ru-RU" sz="1400" kern="5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807" marR="26807" marT="26807" marB="268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i="1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Регулятивные УУД (коррекция):</a:t>
                      </a:r>
                      <a:endParaRPr lang="ru-RU" sz="1400" i="1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i="1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- </a:t>
                      </a:r>
                      <a:r>
                        <a:rPr lang="ru-RU" sz="1400" i="0" kern="50" dirty="0">
                          <a:latin typeface="Times New Roman"/>
                          <a:ea typeface="NewtonCSanPin-Regular"/>
                          <a:cs typeface="Times New Roman"/>
                        </a:rPr>
                        <a:t>вносить необходимые коррективы в действие после его завершения;</a:t>
                      </a:r>
                      <a:r>
                        <a:rPr lang="ru-RU" sz="1400" b="1" i="0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 </a:t>
                      </a:r>
                      <a:endParaRPr lang="ru-RU" sz="1400" i="1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b="1" i="0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- </a:t>
                      </a:r>
                      <a:r>
                        <a:rPr lang="ru-RU" sz="1400" i="0" kern="50" dirty="0">
                          <a:latin typeface="Times New Roman"/>
                          <a:ea typeface="NewtonCSanPin-Regular"/>
                          <a:cs typeface="Times New Roman"/>
                        </a:rPr>
                        <a:t>адекватно воспринимать предложения по исправлению допущенных ошибок.</a:t>
                      </a:r>
                      <a:endParaRPr lang="ru-RU" sz="1400" i="1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807" marR="26807" marT="26807" marB="268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Контроль своей деятельности по результату.</a:t>
                      </a:r>
                      <a:endParaRPr lang="ru-RU" sz="14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807" marR="26807" marT="26807" marB="268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i="1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Регулятивные УУД (контроль): </a:t>
                      </a:r>
                      <a:endParaRPr lang="ru-RU" sz="1400" i="1" kern="50" dirty="0" smtClean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i="1" kern="5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-</a:t>
                      </a:r>
                      <a:r>
                        <a:rPr lang="ru-RU" sz="1400" i="0" kern="50" dirty="0" smtClean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использовать</a:t>
                      </a:r>
                      <a:r>
                        <a:rPr lang="ru-RU" sz="1400" i="0" kern="50" dirty="0" smtClean="0">
                          <a:latin typeface="Times New Roman"/>
                          <a:ea typeface="NewtonCSanPin-Regular"/>
                          <a:cs typeface="Times New Roman"/>
                        </a:rPr>
                        <a:t> </a:t>
                      </a:r>
                      <a:r>
                        <a:rPr lang="ru-RU" sz="1400" i="0" kern="50" dirty="0">
                          <a:latin typeface="Times New Roman"/>
                          <a:ea typeface="NewtonCSanPin-Regular"/>
                          <a:cs typeface="Times New Roman"/>
                        </a:rPr>
                        <a:t>установленные правила в контроле способа решения.</a:t>
                      </a:r>
                      <a:endParaRPr lang="ru-RU" sz="1400" i="1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6807" marR="26807" marT="26807" marB="268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357166"/>
          <a:ext cx="8429684" cy="6286544"/>
        </p:xfrm>
        <a:graphic>
          <a:graphicData uri="http://schemas.openxmlformats.org/drawingml/2006/table">
            <a:tbl>
              <a:tblPr/>
              <a:tblGrid>
                <a:gridCol w="1515116"/>
                <a:gridCol w="2940648"/>
                <a:gridCol w="3973920"/>
              </a:tblGrid>
              <a:tr h="861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Программы «</a:t>
                      </a:r>
                      <a:r>
                        <a:rPr lang="ru-RU" sz="1400" kern="50" dirty="0" err="1">
                          <a:latin typeface="Times New Roman"/>
                          <a:ea typeface="Lucida Sans Unicode"/>
                          <a:cs typeface="Times New Roman"/>
                        </a:rPr>
                        <a:t>Предшколы</a:t>
                      </a: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 нового поколения»</a:t>
                      </a:r>
                      <a:endParaRPr lang="ru-RU" sz="14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2659" marR="32659" marT="32659" marB="3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Планируемые результаты дошкольного образования  в «</a:t>
                      </a:r>
                      <a:r>
                        <a:rPr lang="ru-RU" sz="1400" kern="50" dirty="0" err="1">
                          <a:latin typeface="Times New Roman"/>
                          <a:ea typeface="Lucida Sans Unicode"/>
                          <a:cs typeface="Times New Roman"/>
                        </a:rPr>
                        <a:t>Предшколе</a:t>
                      </a: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 нового поколения»</a:t>
                      </a:r>
                      <a:endParaRPr lang="ru-RU" sz="14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2659" marR="32659" marT="32659" marB="3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  <a:cs typeface="Times New Roman"/>
                        </a:rPr>
                        <a:t>Планируемые результаты реализации </a:t>
                      </a:r>
                      <a:r>
                        <a:rPr lang="ru-RU" sz="1400" i="1" kern="50">
                          <a:latin typeface="Times New Roman"/>
                          <a:ea typeface="Lucida Sans Unicode"/>
                          <a:cs typeface="Times New Roman"/>
                        </a:rPr>
                        <a:t>Образовательной программы</a:t>
                      </a:r>
                      <a:endParaRPr lang="ru-RU" sz="1400" kern="5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  <a:cs typeface="Times New Roman"/>
                        </a:rPr>
                        <a:t> (начальная школа)</a:t>
                      </a:r>
                      <a:endParaRPr lang="ru-RU" sz="1400" kern="5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2659" marR="32659" marT="32659" marB="3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4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  <a:cs typeface="Times New Roman"/>
                        </a:rPr>
                        <a:t>Программа по началам обучения грамоте</a:t>
                      </a:r>
                      <a:endParaRPr lang="ru-RU" sz="1400" kern="5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2659" marR="32659" marT="32659" marB="3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Формируемые УУД:</a:t>
                      </a:r>
                      <a:endParaRPr lang="ru-RU" sz="14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- удерживать внимание, слушая короткий текст, который читает взрослый, или рассматривая репродукцию;</a:t>
                      </a:r>
                      <a:endParaRPr lang="ru-RU" sz="14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- выполнять инструкции взрослого;</a:t>
                      </a:r>
                      <a:endParaRPr lang="ru-RU" sz="14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- обсуждать со взрослым возникшую проблему, поддерживать разговор;</a:t>
                      </a:r>
                      <a:endParaRPr lang="ru-RU" sz="14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- по требованию взрослого исправлять свою ошибку, если не получилось сразу выполнить задание правильно;</a:t>
                      </a:r>
                      <a:endParaRPr lang="ru-RU" sz="14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- пользоваться книгой и простейшими  инструментами.</a:t>
                      </a:r>
                      <a:endParaRPr lang="ru-RU" sz="14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2659" marR="32659" marT="32659" marB="3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i="1" kern="50" dirty="0">
                          <a:latin typeface="Times New Roman"/>
                          <a:ea typeface="Lucida Sans Unicode"/>
                          <a:cs typeface="Times New Roman"/>
                        </a:rPr>
                        <a:t>Коммуникативные УУД (взаимодействие):</a:t>
                      </a:r>
                      <a:endParaRPr lang="ru-RU" sz="1400" i="1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marR="6642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7970" algn="l"/>
                        </a:tabLst>
                      </a:pPr>
                      <a:r>
                        <a:rPr lang="ru-RU" sz="1400" i="0" kern="50" dirty="0">
                          <a:latin typeface="Times New Roman"/>
                          <a:ea typeface="NewtonCSanPin-Regular"/>
                          <a:cs typeface="Times New Roman"/>
                        </a:rPr>
                        <a:t>- формулировать собственное мнение и позицию;</a:t>
                      </a:r>
                      <a:endParaRPr lang="ru-RU" sz="1400" i="1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4795" algn="l"/>
                        </a:tabLst>
                      </a:pPr>
                      <a:r>
                        <a:rPr lang="ru-RU" sz="1400" i="0" kern="50" dirty="0">
                          <a:latin typeface="Times New Roman"/>
                          <a:ea typeface="NewtonCSanPin-Regular"/>
                          <a:cs typeface="Times New Roman"/>
                        </a:rPr>
                        <a:t>- задавать вопросы, строить понятные для партнёра высказывания; </a:t>
                      </a:r>
                      <a:endParaRPr lang="ru-RU" sz="1400" i="1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4795" algn="l"/>
                        </a:tabLst>
                      </a:pPr>
                      <a:r>
                        <a:rPr lang="ru-RU" sz="1400" i="0" kern="50" dirty="0">
                          <a:latin typeface="Times New Roman"/>
                          <a:ea typeface="NewtonCSanPin-Regular"/>
                          <a:cs typeface="Times New Roman"/>
                        </a:rPr>
                        <a:t>- строить </a:t>
                      </a:r>
                      <a:r>
                        <a:rPr lang="ru-RU" sz="1400" i="0" kern="50" dirty="0" err="1">
                          <a:latin typeface="Times New Roman"/>
                          <a:ea typeface="NewtonCSanPin-Regular"/>
                          <a:cs typeface="Times New Roman"/>
                        </a:rPr>
                        <a:t>монологичное</a:t>
                      </a:r>
                      <a:r>
                        <a:rPr lang="ru-RU" sz="1400" i="0" kern="50" dirty="0">
                          <a:latin typeface="Times New Roman"/>
                          <a:ea typeface="NewtonCSanPin-Regular"/>
                          <a:cs typeface="Times New Roman"/>
                        </a:rPr>
                        <a:t> высказывание; </a:t>
                      </a:r>
                      <a:endParaRPr lang="ru-RU" sz="1400" i="1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4795" algn="l"/>
                        </a:tabLst>
                      </a:pPr>
                      <a:r>
                        <a:rPr lang="ru-RU" sz="1400" i="0" kern="50" dirty="0">
                          <a:latin typeface="Times New Roman"/>
                          <a:ea typeface="NewtonCSanPin-Regular"/>
                          <a:cs typeface="Times New Roman"/>
                        </a:rPr>
                        <a:t>- вести  устный и письменный диалог</a:t>
                      </a:r>
                      <a:r>
                        <a:rPr lang="ru-RU" sz="1400" i="0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 в соответствии с грамматическими и синтаксическими нормами родного языка</a:t>
                      </a:r>
                      <a:r>
                        <a:rPr lang="ru-RU" sz="1400" i="0" kern="50" dirty="0">
                          <a:latin typeface="Times New Roman"/>
                          <a:ea typeface="NewtonCSanPin-Regular"/>
                          <a:cs typeface="Times New Roman"/>
                        </a:rPr>
                        <a:t>;</a:t>
                      </a:r>
                      <a:endParaRPr lang="ru-RU" sz="1400" i="1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4795" algn="l"/>
                        </a:tabLst>
                      </a:pPr>
                      <a:r>
                        <a:rPr lang="ru-RU" sz="1400" i="0" kern="50" dirty="0">
                          <a:latin typeface="Times New Roman"/>
                          <a:ea typeface="NewtonCSanPin-Regular"/>
                          <a:cs typeface="Times New Roman"/>
                        </a:rPr>
                        <a:t>- слушать собеседника.</a:t>
                      </a:r>
                      <a:endParaRPr lang="ru-RU" sz="1400" i="1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4795" algn="l"/>
                        </a:tabLst>
                      </a:pPr>
                      <a:r>
                        <a:rPr lang="ru-RU" sz="1400" i="1" kern="50" dirty="0">
                          <a:solidFill>
                            <a:srgbClr val="000000"/>
                          </a:solidFill>
                          <a:latin typeface="Times New Roman"/>
                          <a:ea typeface="NewtonCSanPin-Regular"/>
                          <a:cs typeface="Times New Roman"/>
                        </a:rPr>
                        <a:t>Познавательные УУД  (</a:t>
                      </a:r>
                      <a:r>
                        <a:rPr lang="ru-RU" sz="1400" i="1" kern="50" dirty="0" err="1">
                          <a:solidFill>
                            <a:srgbClr val="000000"/>
                          </a:solidFill>
                          <a:latin typeface="Times New Roman"/>
                          <a:ea typeface="NewtonCSanPin-Regular"/>
                          <a:cs typeface="Times New Roman"/>
                        </a:rPr>
                        <a:t>общеучебные</a:t>
                      </a:r>
                      <a:r>
                        <a:rPr lang="ru-RU" sz="1400" i="1" kern="50" dirty="0">
                          <a:solidFill>
                            <a:srgbClr val="000000"/>
                          </a:solidFill>
                          <a:latin typeface="Times New Roman"/>
                          <a:ea typeface="NewtonCSanPin-Regular"/>
                          <a:cs typeface="Times New Roman"/>
                        </a:rPr>
                        <a:t>): </a:t>
                      </a:r>
                      <a:endParaRPr lang="ru-RU" sz="1400" i="1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479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NewtonCSanPin-Regular"/>
                          <a:cs typeface="Times New Roman"/>
                        </a:rPr>
                        <a:t>- </a:t>
                      </a:r>
                      <a:r>
                        <a:rPr lang="ru-RU" sz="1400" i="0" dirty="0">
                          <a:solidFill>
                            <a:srgbClr val="000000"/>
                          </a:solidFill>
                          <a:latin typeface="Calibri"/>
                          <a:cs typeface="Times New Roman"/>
                        </a:rPr>
                        <a:t>использовать  </a:t>
                      </a:r>
                      <a:r>
                        <a:rPr lang="ru-RU" sz="1400" i="0" dirty="0">
                          <a:latin typeface="Calibri"/>
                          <a:ea typeface="NewtonCSanPin-Italic"/>
                          <a:cs typeface="Times New Roman"/>
                        </a:rPr>
                        <a:t>общие приёмы решения задач</a:t>
                      </a:r>
                      <a:r>
                        <a:rPr lang="ru-RU" sz="1400" dirty="0">
                          <a:latin typeface="Calibri"/>
                          <a:ea typeface="NewtonCSanPin-Italic"/>
                          <a:cs typeface="Times New Roman"/>
                        </a:rPr>
                        <a:t>;</a:t>
                      </a:r>
                      <a:endParaRPr lang="ru-RU" sz="1400" dirty="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cs typeface="Times New Roman"/>
                        </a:rPr>
                        <a:t>- ставить и формулировать проблемы;</a:t>
                      </a:r>
                      <a:endParaRPr lang="ru-RU" sz="1400" dirty="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cs typeface="Times New Roman"/>
                        </a:rPr>
                        <a:t>-</a:t>
                      </a:r>
                      <a:r>
                        <a:rPr lang="ru-RU" sz="1400" dirty="0">
                          <a:latin typeface="Calibri"/>
                          <a:ea typeface="NewtonCSanPin-Italic"/>
                          <a:cs typeface="Times New Roman"/>
                        </a:rPr>
                        <a:t>осознанно и произвольно строить сообщения в устной и письменной форме, в том числе творческого и исследовательского характера;</a:t>
                      </a:r>
                      <a:endParaRPr lang="ru-RU" sz="1400" dirty="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Calibri"/>
                          <a:ea typeface="NewtonCSanPin-Italic"/>
                          <a:cs typeface="Times New Roman"/>
                        </a:rPr>
                        <a:t>- осуществлять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cs typeface="Times New Roman"/>
                        </a:rPr>
                        <a:t>смысловое чтение;</a:t>
                      </a:r>
                      <a:endParaRPr lang="ru-RU" sz="1400" dirty="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NewtonCSanPin-Regular"/>
                          <a:cs typeface="Times New Roman"/>
                        </a:rPr>
                        <a:t>- выбирать вид чтения в зависимости от цели.</a:t>
                      </a:r>
                      <a:endParaRPr lang="ru-RU" sz="1400" dirty="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Calibri"/>
                          <a:ea typeface="NewtonCSanPin-Regular"/>
                          <a:cs typeface="Times New Roman"/>
                        </a:rPr>
                        <a:t>Личностные результаты (</a:t>
                      </a:r>
                      <a:r>
                        <a:rPr lang="ru-RU" sz="1400" i="1" dirty="0" err="1">
                          <a:solidFill>
                            <a:srgbClr val="000000"/>
                          </a:solidFill>
                          <a:latin typeface="Calibri"/>
                          <a:ea typeface="NewtonCSanPin-Regular"/>
                          <a:cs typeface="Times New Roman"/>
                        </a:rPr>
                        <a:t>смыслообразование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Calibri"/>
                          <a:ea typeface="NewtonCSanPin-Regular"/>
                          <a:cs typeface="Times New Roman"/>
                        </a:rPr>
                        <a:t>):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NewtonCSanPin-Regular"/>
                          <a:cs typeface="Times New Roman"/>
                        </a:rPr>
                        <a:t>  мотивация учебной деятельности (социальная, учебно-познавательная и внешняя).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32659" marR="32659" marT="32659" marB="326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214290"/>
          <a:ext cx="8358245" cy="6473996"/>
        </p:xfrm>
        <a:graphic>
          <a:graphicData uri="http://schemas.openxmlformats.org/drawingml/2006/table">
            <a:tbl>
              <a:tblPr/>
              <a:tblGrid>
                <a:gridCol w="1502277"/>
                <a:gridCol w="2926879"/>
                <a:gridCol w="3929089"/>
              </a:tblGrid>
              <a:tr h="1357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Программы «</a:t>
                      </a:r>
                      <a:r>
                        <a:rPr lang="ru-RU" sz="1800" kern="50" dirty="0" err="1">
                          <a:latin typeface="Times New Roman"/>
                          <a:ea typeface="Lucida Sans Unicode"/>
                          <a:cs typeface="Times New Roman"/>
                        </a:rPr>
                        <a:t>Предшколы</a:t>
                      </a: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 нового поколения»</a:t>
                      </a:r>
                      <a:endParaRPr lang="ru-RU" sz="18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593" marR="34593" marT="34593" marB="345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Планируемые результаты дошкольного образования  в «</a:t>
                      </a:r>
                      <a:r>
                        <a:rPr lang="ru-RU" sz="1800" kern="50" dirty="0" err="1">
                          <a:latin typeface="Times New Roman"/>
                          <a:ea typeface="Lucida Sans Unicode"/>
                          <a:cs typeface="Times New Roman"/>
                        </a:rPr>
                        <a:t>Предшколе</a:t>
                      </a: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 нового поколения»</a:t>
                      </a:r>
                      <a:endParaRPr lang="ru-RU" sz="18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593" marR="34593" marT="34593" marB="345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Планируемые результаты реализации </a:t>
                      </a:r>
                      <a:r>
                        <a:rPr lang="ru-RU" sz="1800" i="1" kern="50" dirty="0">
                          <a:latin typeface="Times New Roman"/>
                          <a:ea typeface="Lucida Sans Unicode"/>
                          <a:cs typeface="Times New Roman"/>
                        </a:rPr>
                        <a:t>Образовательной программы</a:t>
                      </a:r>
                      <a:endParaRPr lang="ru-RU" sz="18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 (начальная школа)</a:t>
                      </a:r>
                      <a:endParaRPr lang="ru-RU" sz="18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593" marR="34593" marT="34593" marB="345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3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>
                          <a:latin typeface="Times New Roman"/>
                          <a:ea typeface="Lucida Sans Unicode"/>
                          <a:cs typeface="Times New Roman"/>
                        </a:rPr>
                        <a:t>Программа по развитию речи</a:t>
                      </a:r>
                      <a:endParaRPr lang="ru-RU" sz="1800" kern="5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593" marR="34593" marT="34593" marB="345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Формируемые УУД:</a:t>
                      </a:r>
                      <a:endParaRPr lang="ru-RU" sz="18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 smtClean="0">
                          <a:latin typeface="Times New Roman"/>
                          <a:ea typeface="Lucida Sans Unicode"/>
                          <a:cs typeface="Times New Roman"/>
                        </a:rPr>
                        <a:t>- умение строить </a:t>
                      </a: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развернутый ответ на вопрос;</a:t>
                      </a:r>
                      <a:endParaRPr lang="ru-RU" sz="18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- умение пояснять, аргументировать свой ответ; </a:t>
                      </a:r>
                      <a:endParaRPr lang="ru-RU" sz="18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- умение приходить к обобщению с опорой на иллюстрации к тексту; </a:t>
                      </a:r>
                      <a:endParaRPr lang="ru-RU" sz="18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- умение работать в паре; </a:t>
                      </a:r>
                      <a:endParaRPr lang="ru-RU" sz="18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- умение коротко пересказывать главные события небольшого текста с опорой на систему пошаговых вопросов.</a:t>
                      </a:r>
                      <a:endParaRPr lang="ru-RU" sz="18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593" marR="34593" marT="34593" marB="345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i="1" dirty="0">
                          <a:latin typeface="Calibri"/>
                          <a:ea typeface="NewtonCSanPin-Italic"/>
                          <a:cs typeface="Times New Roman"/>
                        </a:rPr>
                        <a:t>Познавательные </a:t>
                      </a:r>
                      <a:r>
                        <a:rPr lang="ru-RU" sz="1800" i="1" dirty="0" smtClean="0">
                          <a:latin typeface="Calibri"/>
                          <a:ea typeface="NewtonCSanPin-Italic"/>
                          <a:cs typeface="Times New Roman"/>
                        </a:rPr>
                        <a:t>УУД (информационные</a:t>
                      </a:r>
                      <a:r>
                        <a:rPr lang="ru-RU" sz="1800" i="1" dirty="0">
                          <a:latin typeface="Calibri"/>
                          <a:ea typeface="NewtonCSanPin-Italic"/>
                          <a:cs typeface="Times New Roman"/>
                        </a:rPr>
                        <a:t>):</a:t>
                      </a:r>
                      <a:endParaRPr lang="ru-RU" sz="1800" dirty="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latin typeface="Calibri"/>
                          <a:ea typeface="NewtonCSanPin-Italic"/>
                          <a:cs typeface="Times New Roman"/>
                        </a:rPr>
                        <a:t>-</a:t>
                      </a:r>
                      <a:r>
                        <a:rPr lang="ru-RU" sz="1800" dirty="0" smtClean="0">
                          <a:latin typeface="Calibri"/>
                          <a:ea typeface="NewtonCSanPin-Italic"/>
                          <a:cs typeface="Times New Roman"/>
                        </a:rPr>
                        <a:t>поиск </a:t>
                      </a:r>
                      <a:r>
                        <a:rPr lang="ru-RU" sz="1800" dirty="0">
                          <a:latin typeface="Calibri"/>
                          <a:ea typeface="NewtonCSanPin-Italic"/>
                          <a:cs typeface="Times New Roman"/>
                        </a:rPr>
                        <a:t>и выделение необходимой информации из различных источников в разных формах (текст, рисунок, таблица, диаграмма, схема);</a:t>
                      </a:r>
                      <a:endParaRPr lang="ru-RU" sz="1800" dirty="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dirty="0" smtClean="0">
                          <a:latin typeface="Calibri"/>
                          <a:ea typeface="NewtonCSanPin-Italic"/>
                          <a:cs typeface="Times New Roman"/>
                        </a:rPr>
                        <a:t>-сбор </a:t>
                      </a:r>
                      <a:r>
                        <a:rPr lang="ru-RU" sz="1800" dirty="0">
                          <a:latin typeface="Calibri"/>
                          <a:ea typeface="NewtonCSanPin-Italic"/>
                          <a:cs typeface="Times New Roman"/>
                        </a:rPr>
                        <a:t>информации (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cs typeface="Times New Roman"/>
                        </a:rPr>
                        <a:t>извлечение необходимой информации из различных источников</a:t>
                      </a:r>
                      <a:r>
                        <a:rPr lang="ru-RU" sz="1800" dirty="0">
                          <a:latin typeface="Calibri"/>
                          <a:ea typeface="NewtonCSanPin-Italic"/>
                          <a:cs typeface="Times New Roman"/>
                        </a:rPr>
                        <a:t>; дополнение таблиц новыми данными;</a:t>
                      </a:r>
                      <a:endParaRPr lang="ru-RU" sz="1800" dirty="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dirty="0" smtClean="0">
                          <a:latin typeface="Calibri"/>
                          <a:ea typeface="NewtonCSanPin-Italic"/>
                          <a:cs typeface="Times New Roman"/>
                        </a:rPr>
                        <a:t>-обработка </a:t>
                      </a:r>
                      <a:r>
                        <a:rPr lang="ru-RU" sz="1800" dirty="0">
                          <a:latin typeface="Calibri"/>
                          <a:ea typeface="NewtonCSanPin-Italic"/>
                          <a:cs typeface="Times New Roman"/>
                        </a:rPr>
                        <a:t>информации (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cs typeface="Times New Roman"/>
                        </a:rPr>
                        <a:t>определение основной и второстепенной информации)</a:t>
                      </a:r>
                      <a:r>
                        <a:rPr lang="ru-RU" sz="1800" dirty="0">
                          <a:latin typeface="Calibri"/>
                          <a:ea typeface="NewtonCSanPin-Italic"/>
                          <a:cs typeface="Times New Roman"/>
                        </a:rPr>
                        <a:t>;</a:t>
                      </a:r>
                      <a:r>
                        <a:rPr lang="ru-RU" sz="1800" i="1" dirty="0">
                          <a:latin typeface="Calibri"/>
                          <a:ea typeface="NewtonCSanPin-Italic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Calibri"/>
                          <a:ea typeface="NewtonCSanPin-Italic"/>
                          <a:cs typeface="Times New Roman"/>
                        </a:rPr>
                        <a:t>- анализ информации;</a:t>
                      </a:r>
                      <a:endParaRPr lang="ru-RU" sz="1800" dirty="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dirty="0" smtClean="0">
                          <a:latin typeface="Calibri"/>
                          <a:ea typeface="NewtonCSanPin-Italic"/>
                          <a:cs typeface="Times New Roman"/>
                        </a:rPr>
                        <a:t>-передача </a:t>
                      </a:r>
                      <a:r>
                        <a:rPr lang="ru-RU" sz="1800" dirty="0">
                          <a:latin typeface="Calibri"/>
                          <a:ea typeface="NewtonCSanPin-Italic"/>
                          <a:cs typeface="Times New Roman"/>
                        </a:rPr>
                        <a:t>информации (устным, письменным, цифровым способами).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34593" marR="34593" marT="34593" marB="345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19" y="357167"/>
          <a:ext cx="8572560" cy="5816796"/>
        </p:xfrm>
        <a:graphic>
          <a:graphicData uri="http://schemas.openxmlformats.org/drawingml/2006/table">
            <a:tbl>
              <a:tblPr/>
              <a:tblGrid>
                <a:gridCol w="1540797"/>
                <a:gridCol w="3031236"/>
                <a:gridCol w="4000527"/>
              </a:tblGrid>
              <a:tr h="1214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Программы «</a:t>
                      </a:r>
                      <a:r>
                        <a:rPr lang="ru-RU" sz="1800" kern="50" dirty="0" err="1">
                          <a:latin typeface="Times New Roman"/>
                          <a:ea typeface="Lucida Sans Unicode"/>
                          <a:cs typeface="Times New Roman"/>
                        </a:rPr>
                        <a:t>Предшколы</a:t>
                      </a: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 нового поколения»</a:t>
                      </a:r>
                      <a:endParaRPr lang="ru-RU" sz="18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593" marR="34593" marT="34593" marB="345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Планируемые результаты дошкольного образования  в «</a:t>
                      </a:r>
                      <a:r>
                        <a:rPr lang="ru-RU" sz="1800" kern="50" dirty="0" err="1">
                          <a:latin typeface="Times New Roman"/>
                          <a:ea typeface="Lucida Sans Unicode"/>
                          <a:cs typeface="Times New Roman"/>
                        </a:rPr>
                        <a:t>Предшколе</a:t>
                      </a: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 нового поколения»</a:t>
                      </a:r>
                      <a:endParaRPr lang="ru-RU" sz="18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593" marR="34593" marT="34593" marB="345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Планируемые результаты реализации </a:t>
                      </a:r>
                      <a:r>
                        <a:rPr lang="ru-RU" sz="1800" i="1" kern="50" dirty="0">
                          <a:latin typeface="Times New Roman"/>
                          <a:ea typeface="Lucida Sans Unicode"/>
                          <a:cs typeface="Times New Roman"/>
                        </a:rPr>
                        <a:t>Образовательной программы</a:t>
                      </a:r>
                      <a:endParaRPr lang="ru-RU" sz="18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 (начальная школа)</a:t>
                      </a:r>
                      <a:endParaRPr lang="ru-RU" sz="18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593" marR="34593" marT="34593" marB="345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Программа по художественно-эстетическому развитию дошкольников</a:t>
                      </a:r>
                      <a:endParaRPr lang="ru-RU" sz="18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593" marR="34593" marT="34593" marB="345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Формируемые УУД:</a:t>
                      </a:r>
                      <a:endParaRPr lang="ru-RU" sz="18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- удерживать внимание;</a:t>
                      </a:r>
                      <a:endParaRPr lang="ru-RU" sz="18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- пользоваться книгой;</a:t>
                      </a:r>
                      <a:endParaRPr lang="ru-RU" sz="18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- выполнять инструкцию взрослого;</a:t>
                      </a:r>
                      <a:endParaRPr lang="ru-RU" sz="18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- обсуждать со взрослыми возникшую проблему;</a:t>
                      </a:r>
                      <a:endParaRPr lang="ru-RU" sz="18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Lucida Sans Unicode"/>
                          <a:cs typeface="Times New Roman"/>
                        </a:rPr>
                        <a:t>- находить и формулировать простейшие причинно-следственные связи и закономерности.</a:t>
                      </a:r>
                      <a:endParaRPr lang="ru-RU" sz="18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593" marR="34593" marT="34593" marB="345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i="1" dirty="0">
                          <a:latin typeface="Calibri"/>
                          <a:ea typeface="NewtonCSanPin-Regular"/>
                          <a:cs typeface="Times New Roman"/>
                        </a:rPr>
                        <a:t>Личностные результаты (самоопределение):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latin typeface="Calibri"/>
                          <a:ea typeface="NewtonCSanPin-Regular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Calibri"/>
                          <a:ea typeface="NewtonCSanPin-Regular"/>
                          <a:cs typeface="Times New Roman"/>
                        </a:rPr>
                        <a:t>готовность и способность обучающихся к саморазвитию.</a:t>
                      </a:r>
                      <a:endParaRPr lang="ru-RU" sz="1800" dirty="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i="1" dirty="0">
                          <a:latin typeface="Calibri"/>
                          <a:ea typeface="NewtonCSanPin-Regular"/>
                          <a:cs typeface="Times New Roman"/>
                        </a:rPr>
                        <a:t>Личностные результаты (</a:t>
                      </a:r>
                      <a:r>
                        <a:rPr lang="ru-RU" sz="1800" i="1" dirty="0" err="1">
                          <a:latin typeface="Calibri"/>
                          <a:ea typeface="NewtonCSanPin-Regular"/>
                          <a:cs typeface="Times New Roman"/>
                        </a:rPr>
                        <a:t>смыслообразование</a:t>
                      </a:r>
                      <a:r>
                        <a:rPr lang="ru-RU" sz="1800" i="1" dirty="0">
                          <a:latin typeface="Calibri"/>
                          <a:ea typeface="NewtonCSanPin-Regular"/>
                          <a:cs typeface="Times New Roman"/>
                        </a:rPr>
                        <a:t>): </a:t>
                      </a:r>
                      <a:r>
                        <a:rPr lang="ru-RU" sz="1800" dirty="0">
                          <a:latin typeface="Calibri"/>
                          <a:ea typeface="NewtonCSanPin-Regular"/>
                          <a:cs typeface="Times New Roman"/>
                        </a:rPr>
                        <a:t> мотивация учебной деятельности (социальная, учебно-познавательная и внешняя).</a:t>
                      </a:r>
                      <a:endParaRPr lang="ru-RU" sz="1800" dirty="0">
                        <a:latin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pos="270510" algn="l"/>
                        </a:tabLst>
                      </a:pPr>
                      <a:r>
                        <a:rPr lang="ru-RU" sz="1800" dirty="0">
                          <a:latin typeface="Calibri"/>
                          <a:ea typeface="NewtonCSanPin-Regular"/>
                          <a:cs typeface="Times New Roman"/>
                        </a:rPr>
                        <a:t>Регулятивные УУД (</a:t>
                      </a:r>
                      <a:r>
                        <a:rPr lang="ru-RU" sz="1800" dirty="0" err="1">
                          <a:latin typeface="Calibri"/>
                          <a:ea typeface="NewtonCSanPin-Regular"/>
                          <a:cs typeface="Times New Roman"/>
                        </a:rPr>
                        <a:t>целеполагание</a:t>
                      </a:r>
                      <a:r>
                        <a:rPr lang="ru-RU" sz="1800" dirty="0">
                          <a:latin typeface="Calibri"/>
                          <a:ea typeface="NewtonCSanPin-Regular"/>
                          <a:cs typeface="Times New Roman"/>
                        </a:rPr>
                        <a:t>): </a:t>
                      </a:r>
                      <a:r>
                        <a:rPr lang="ru-RU" sz="1800" i="0" dirty="0">
                          <a:latin typeface="Calibri"/>
                          <a:ea typeface="NewtonCSanPin-Regular"/>
                          <a:cs typeface="Times New Roman"/>
                        </a:rPr>
                        <a:t>формулировать и удерживать учебную задачу.</a:t>
                      </a:r>
                      <a:endParaRPr lang="ru-RU" sz="1800" dirty="0">
                        <a:latin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tabLst>
                          <a:tab pos="270510" algn="l"/>
                        </a:tabLst>
                      </a:pPr>
                      <a:r>
                        <a:rPr lang="ru-RU" sz="1800" dirty="0">
                          <a:latin typeface="Calibri"/>
                          <a:ea typeface="NewtonCSanPin-Regular"/>
                          <a:cs typeface="Times New Roman"/>
                        </a:rPr>
                        <a:t>Коммуникативные </a:t>
                      </a:r>
                      <a:r>
                        <a:rPr lang="ru-RU" sz="1800" dirty="0" smtClean="0">
                          <a:latin typeface="Calibri"/>
                          <a:ea typeface="NewtonCSanPin-Regular"/>
                          <a:cs typeface="Times New Roman"/>
                        </a:rPr>
                        <a:t>УУД: </a:t>
                      </a:r>
                      <a:r>
                        <a:rPr lang="ru-RU" sz="1800" dirty="0">
                          <a:latin typeface="Calibri"/>
                          <a:ea typeface="NewtonCSanPin-Regular"/>
                          <a:cs typeface="Times New Roman"/>
                        </a:rPr>
                        <a:t>(взаимодействие, управление коммуникацией).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34593" marR="34593" marT="34593" marB="345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4F4F4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246</TotalTime>
  <Words>1581</Words>
  <PresentationFormat>Экран (4:3)</PresentationFormat>
  <Paragraphs>174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                       Выполнила: учитель начальных классов                                          МОУ Фировская СОШ                                         Михайлова е.Ю.                                                                              11.11.2016г.           </vt:lpstr>
      <vt:lpstr>     Преемственность связей формирования УУД при переходе от дошкольного к начальному общему образованию.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Елена</cp:lastModifiedBy>
  <cp:revision>29</cp:revision>
  <dcterms:modified xsi:type="dcterms:W3CDTF">2016-10-06T08:22:45Z</dcterms:modified>
</cp:coreProperties>
</file>