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74" r:id="rId3"/>
    <p:sldId id="257" r:id="rId4"/>
    <p:sldId id="258" r:id="rId5"/>
    <p:sldId id="259" r:id="rId6"/>
    <p:sldId id="272" r:id="rId7"/>
    <p:sldId id="260" r:id="rId8"/>
    <p:sldId id="261" r:id="rId9"/>
    <p:sldId id="262" r:id="rId10"/>
    <p:sldId id="263" r:id="rId11"/>
    <p:sldId id="264" r:id="rId12"/>
    <p:sldId id="268" r:id="rId13"/>
    <p:sldId id="269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EDC1-4C47-4EA2-8D84-79C5B4FF1AB2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0AD9E4-9529-451D-A91A-C9ED149D0E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EDC1-4C47-4EA2-8D84-79C5B4FF1AB2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D9E4-9529-451D-A91A-C9ED149D0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EDC1-4C47-4EA2-8D84-79C5B4FF1AB2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D9E4-9529-451D-A91A-C9ED149D0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EDC1-4C47-4EA2-8D84-79C5B4FF1AB2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D9E4-9529-451D-A91A-C9ED149D0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EDC1-4C47-4EA2-8D84-79C5B4FF1AB2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D9E4-9529-451D-A91A-C9ED149D0E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EDC1-4C47-4EA2-8D84-79C5B4FF1AB2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D9E4-9529-451D-A91A-C9ED149D0E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EDC1-4C47-4EA2-8D84-79C5B4FF1AB2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D9E4-9529-451D-A91A-C9ED149D0E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EDC1-4C47-4EA2-8D84-79C5B4FF1AB2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D9E4-9529-451D-A91A-C9ED149D0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EDC1-4C47-4EA2-8D84-79C5B4FF1AB2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D9E4-9529-451D-A91A-C9ED149D0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EDC1-4C47-4EA2-8D84-79C5B4FF1AB2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D9E4-9529-451D-A91A-C9ED149D0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EDC1-4C47-4EA2-8D84-79C5B4FF1AB2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D9E4-9529-451D-A91A-C9ED149D0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DF3EDC1-4C47-4EA2-8D84-79C5B4FF1AB2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B0AD9E4-9529-451D-A91A-C9ED149D0E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229200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Бессоюзное сложное предложение</a:t>
            </a:r>
            <a:br>
              <a:rPr lang="ru-RU" b="1" dirty="0" smtClean="0"/>
            </a:br>
            <a:r>
              <a:rPr lang="ru-RU" b="1" dirty="0" smtClean="0"/>
              <a:t>11 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20.02.2018г. </a:t>
            </a:r>
            <a:br>
              <a:rPr lang="ru-RU" sz="4000" b="1" dirty="0" smtClean="0"/>
            </a:br>
            <a:r>
              <a:rPr lang="ru-RU" sz="3200" dirty="0" smtClean="0"/>
              <a:t>Иванова В.В., </a:t>
            </a:r>
            <a:br>
              <a:rPr lang="ru-RU" sz="3200" dirty="0" smtClean="0"/>
            </a:br>
            <a:r>
              <a:rPr lang="ru-RU" sz="3200" dirty="0" smtClean="0"/>
              <a:t>учитель русского языка и литературы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884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r>
              <a:rPr lang="ru-RU" sz="4000" b="1" dirty="0">
                <a:effectLst/>
              </a:rPr>
              <a:t>Тест №1 </a:t>
            </a:r>
            <a:r>
              <a:rPr lang="ru-RU" sz="4000" b="1" dirty="0" smtClean="0">
                <a:effectLst/>
              </a:rPr>
              <a:t/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“Дело </a:t>
            </a:r>
            <a:r>
              <a:rPr lang="ru-RU" sz="4000" b="1" dirty="0">
                <a:effectLst/>
              </a:rPr>
              <a:t>мастера боится”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/>
                <a:ea typeface="Times New Roman"/>
              </a:rPr>
              <a:t>Расставьте недостающие знаки </a:t>
            </a:r>
            <a:r>
              <a:rPr lang="ru-RU" sz="2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препинания.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 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В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морозном воздухе тихо точно зачарованный стоит бор, облитый радужным светом уже поднявшегося солнца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2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Учись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, мой сын науки сокращают нам опыты быстротекущей жизни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3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Зима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без снега лето без хлеба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4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Облако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пройдет озеро заблестит, нивы обольются золотом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5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Сумерки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были короткие как-то скоро спустилась ночная мгла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6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Оглядываюсь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и замираю в трех метрах от меня стоит огромный медведь.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 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408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1.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 морозном воздухе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тихо;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точно зачарованный стоит бор, облитый радужным светом уже поднявшегося солнца.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2. Учись, мой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сын: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науки сокращают нам опыты быстротекущей жизни.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3. Зима без снега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лето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без хлеба.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4. Облако пройдет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озеро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заблестит, нивы обольются золотом.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5. Сумерки были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короткие: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как-то скоро спустилась ночная мгла.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6. Оглядываюсь 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замираю: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 трех метрах от меня стоит огромный медведь.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561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16224"/>
          </a:xfrm>
        </p:spPr>
        <p:txBody>
          <a:bodyPr/>
          <a:lstStyle/>
          <a:p>
            <a:r>
              <a:rPr lang="ru-RU" sz="4000" b="1" dirty="0">
                <a:effectLst/>
              </a:rPr>
              <a:t>Тест №2 </a:t>
            </a:r>
            <a:r>
              <a:rPr lang="ru-RU" sz="4000" b="1" dirty="0" smtClean="0">
                <a:effectLst/>
              </a:rPr>
              <a:t/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“</a:t>
            </a:r>
            <a:r>
              <a:rPr lang="ru-RU" sz="4000" b="1" dirty="0">
                <a:effectLst/>
              </a:rPr>
              <a:t>Будь внимателен!”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Укажите номера бессоюзных сложных предложений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1.Ученого учить только портить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2.Хочешь человека узнать дай ему власть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3.Повсюду мох и внизу под ногами, и на камнях, и на ветвях деревьев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4.Игнат спустил курок ружье дало осечку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5.Дед оказался прав к вечеру пришла гроза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6.Ни дорожек, ни поляны ничего не видно нам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7.Нынче жарко парит на дворе тепло.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805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>
                <a:solidFill>
                  <a:schemeClr val="tx1"/>
                </a:solidFill>
                <a:latin typeface="Times New Roman"/>
                <a:ea typeface="Times New Roman"/>
              </a:rPr>
              <a:t>2457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19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882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dirty="0">
                <a:effectLst/>
              </a:rPr>
              <a:t>Знаки препинания в бессоюзном сложном </a:t>
            </a:r>
            <a:r>
              <a:rPr lang="ru-RU" sz="3600" b="1" dirty="0" smtClean="0">
                <a:effectLst/>
              </a:rPr>
              <a:t>предложении</a:t>
            </a:r>
            <a:br>
              <a:rPr lang="ru-RU" sz="3600" b="1" dirty="0" smtClean="0">
                <a:effectLst/>
              </a:rPr>
            </a:br>
            <a:r>
              <a:rPr lang="ru-RU" sz="3600" b="1" dirty="0" smtClean="0">
                <a:effectLst/>
              </a:rPr>
              <a:t>(задание 17 </a:t>
            </a:r>
            <a:r>
              <a:rPr lang="ru-RU" sz="3600" b="1" dirty="0" err="1" smtClean="0">
                <a:effectLst/>
              </a:rPr>
              <a:t>демоварианта</a:t>
            </a:r>
            <a:r>
              <a:rPr lang="ru-RU" sz="3600" b="1" dirty="0" smtClean="0">
                <a:effectLst/>
              </a:rPr>
              <a:t> ЕГЭ)</a:t>
            </a:r>
            <a:r>
              <a:rPr lang="ru-RU" sz="3600" b="1" dirty="0">
                <a:effectLst/>
              </a:rPr>
              <a:t/>
            </a:r>
            <a:br>
              <a:rPr lang="ru-RU" sz="3600" b="1" dirty="0">
                <a:effectLst/>
              </a:rPr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353347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 </a:t>
            </a: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Расставьте все знаки препинания: укажите цифру (-ы) на месте которой (-ых) должна (-ы) стоять запятая (-</a:t>
            </a:r>
            <a:r>
              <a:rPr lang="ru-RU" b="1" i="1" dirty="0" err="1" smtClean="0">
                <a:solidFill>
                  <a:schemeClr val="tx1"/>
                </a:solidFill>
                <a:latin typeface="+mn-lt"/>
              </a:rPr>
              <a:t>ые</a:t>
            </a: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).</a:t>
            </a:r>
          </a:p>
          <a:p>
            <a:pPr marL="0" indent="0">
              <a:buNone/>
            </a:pPr>
            <a:endParaRPr lang="ru-RU" b="1" i="1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      Название «Коломна» (1) по мнению некоторых исследователей (2) восходит к финскому слову. До прихода славян на данной территории жили финские племена, они-то (3) вероятно (4) и оставили это название.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3278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6000" b="1" dirty="0" smtClean="0">
                <a:solidFill>
                  <a:schemeClr val="tx1"/>
                </a:solidFill>
                <a:latin typeface="+mn-lt"/>
              </a:rPr>
              <a:t>1 2 3 4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65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Пар. 85, упр. 423 (1) или составить и записать 2 задания, подобные № 17 </a:t>
            </a:r>
            <a:r>
              <a:rPr lang="ru-RU" sz="4000" smtClean="0">
                <a:solidFill>
                  <a:schemeClr val="tx1"/>
                </a:solidFill>
                <a:latin typeface="+mn-lt"/>
              </a:rPr>
              <a:t>тестовых заданий ЕГЭ.</a:t>
            </a:r>
            <a:endParaRPr lang="ru-RU" sz="4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523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79439"/>
          </a:xfrm>
        </p:spPr>
        <p:txBody>
          <a:bodyPr/>
          <a:lstStyle/>
          <a:p>
            <a:pPr algn="r"/>
            <a:r>
              <a:rPr lang="ru-RU" sz="3600" dirty="0">
                <a:solidFill>
                  <a:srgbClr val="2F5897"/>
                </a:solidFill>
              </a:rPr>
              <a:t>Знание только тогда знание, </a:t>
            </a:r>
            <a:br>
              <a:rPr lang="ru-RU" sz="3600" dirty="0">
                <a:solidFill>
                  <a:srgbClr val="2F5897"/>
                </a:solidFill>
              </a:rPr>
            </a:br>
            <a:r>
              <a:rPr lang="ru-RU" sz="3600" dirty="0">
                <a:solidFill>
                  <a:srgbClr val="2F5897"/>
                </a:solidFill>
              </a:rPr>
              <a:t>когда оно приобретено</a:t>
            </a:r>
            <a:br>
              <a:rPr lang="ru-RU" sz="3600" dirty="0">
                <a:solidFill>
                  <a:srgbClr val="2F5897"/>
                </a:solidFill>
              </a:rPr>
            </a:br>
            <a:r>
              <a:rPr lang="ru-RU" sz="3600" dirty="0">
                <a:solidFill>
                  <a:srgbClr val="2F5897"/>
                </a:solidFill>
              </a:rPr>
              <a:t>усилиями своей мысли…</a:t>
            </a:r>
            <a:r>
              <a:rPr lang="ru-RU" sz="2800" dirty="0">
                <a:solidFill>
                  <a:srgbClr val="2F5897"/>
                </a:solidFill>
              </a:rPr>
              <a:t/>
            </a:r>
            <a:br>
              <a:rPr lang="ru-RU" sz="2800" dirty="0">
                <a:solidFill>
                  <a:srgbClr val="2F5897"/>
                </a:solidFill>
              </a:rPr>
            </a:br>
            <a:r>
              <a:rPr lang="ru-RU" sz="3200" dirty="0" err="1">
                <a:solidFill>
                  <a:srgbClr val="2F5897"/>
                </a:solidFill>
              </a:rPr>
              <a:t>Л.Н.Толстой</a:t>
            </a:r>
            <a:r>
              <a:rPr lang="ru-RU" sz="3200" dirty="0">
                <a:solidFill>
                  <a:srgbClr val="2F5897"/>
                </a:solidFill>
              </a:rPr>
              <a:t/>
            </a:r>
            <a:br>
              <a:rPr lang="ru-RU" sz="3200" dirty="0">
                <a:solidFill>
                  <a:srgbClr val="2F5897"/>
                </a:solidFill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57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944216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577483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1C1C1C"/>
                </a:solidFill>
                <a:latin typeface="Times New Roman"/>
                <a:ea typeface="Times New Roman"/>
              </a:rPr>
              <a:t>1</a:t>
            </a:r>
            <a:r>
              <a:rPr lang="ru-RU" sz="2800" dirty="0">
                <a:solidFill>
                  <a:srgbClr val="1C1C1C"/>
                </a:solidFill>
                <a:latin typeface="Times New Roman"/>
                <a:ea typeface="Times New Roman"/>
              </a:rPr>
              <a:t>) Искры полетели огненной метелью, избы загорелись.</a:t>
            </a:r>
            <a:endParaRPr lang="ru-RU" sz="2800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arenR" startAt="2"/>
              <a:tabLst>
                <a:tab pos="457200" algn="l"/>
              </a:tabLst>
            </a:pPr>
            <a:r>
              <a:rPr lang="ru-RU" sz="2800" dirty="0">
                <a:solidFill>
                  <a:srgbClr val="1C1C1C"/>
                </a:solidFill>
                <a:latin typeface="Times New Roman"/>
                <a:ea typeface="Times New Roman"/>
              </a:rPr>
              <a:t>Дубровский вышел из комнаты, сел в коляску и поскакал.</a:t>
            </a:r>
            <a:endParaRPr lang="ru-RU" sz="2800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arenR" startAt="2"/>
              <a:tabLst>
                <a:tab pos="457200" algn="l"/>
              </a:tabLst>
            </a:pPr>
            <a:r>
              <a:rPr lang="ru-RU" sz="2800" dirty="0">
                <a:solidFill>
                  <a:srgbClr val="1C1C1C"/>
                </a:solidFill>
                <a:latin typeface="Times New Roman"/>
                <a:ea typeface="Times New Roman"/>
              </a:rPr>
              <a:t>Тронутый преданностью старого кучера, Дубровский замолчал.</a:t>
            </a:r>
            <a:endParaRPr lang="ru-RU" sz="2800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arenR" startAt="2"/>
              <a:tabLst>
                <a:tab pos="457200" algn="l"/>
              </a:tabLst>
            </a:pPr>
            <a:r>
              <a:rPr lang="ru-RU" sz="2800" dirty="0">
                <a:solidFill>
                  <a:srgbClr val="1C1C1C"/>
                </a:solidFill>
                <a:latin typeface="Times New Roman"/>
                <a:ea typeface="Times New Roman"/>
              </a:rPr>
              <a:t>Пробудился воздух, свежие ветерки взвихрились над </a:t>
            </a:r>
            <a:r>
              <a:rPr lang="ru-RU" sz="2800" dirty="0" err="1">
                <a:solidFill>
                  <a:srgbClr val="1C1C1C"/>
                </a:solidFill>
                <a:latin typeface="Times New Roman"/>
                <a:ea typeface="Times New Roman"/>
              </a:rPr>
              <a:t>тайгою</a:t>
            </a:r>
            <a:r>
              <a:rPr lang="ru-RU" sz="2800" dirty="0">
                <a:solidFill>
                  <a:srgbClr val="1C1C1C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arenR" startAt="2"/>
              <a:tabLst>
                <a:tab pos="457200" algn="l"/>
              </a:tabLst>
            </a:pPr>
            <a:r>
              <a:rPr lang="ru-RU" sz="2800" dirty="0">
                <a:solidFill>
                  <a:srgbClr val="1C1C1C"/>
                </a:solidFill>
                <a:latin typeface="Times New Roman"/>
                <a:ea typeface="Times New Roman"/>
              </a:rPr>
              <a:t>Валить на товарища собственную вину – подлость в кубе.</a:t>
            </a:r>
            <a:endParaRPr lang="ru-RU" sz="2800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arenR" startAt="2"/>
              <a:tabLst>
                <a:tab pos="457200" algn="l"/>
              </a:tabLst>
            </a:pPr>
            <a:r>
              <a:rPr lang="ru-RU" sz="2800" dirty="0">
                <a:solidFill>
                  <a:srgbClr val="1C1C1C"/>
                </a:solidFill>
                <a:latin typeface="Times New Roman"/>
                <a:ea typeface="Times New Roman"/>
              </a:rPr>
              <a:t>Вдруг я чувствую: кто-то берет меня за плечо и толкает.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0165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- сверка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ru-RU" sz="3200" dirty="0">
                <a:solidFill>
                  <a:srgbClr val="1C1C1C"/>
                </a:solidFill>
                <a:latin typeface="Times New Roman"/>
                <a:ea typeface="Times New Roman"/>
              </a:rPr>
              <a:t>С</a:t>
            </a:r>
            <a:endParaRPr lang="ru-RU" sz="32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ru-RU" sz="3200" dirty="0">
                <a:solidFill>
                  <a:srgbClr val="1C1C1C"/>
                </a:solidFill>
                <a:latin typeface="Times New Roman"/>
                <a:ea typeface="Times New Roman"/>
              </a:rPr>
              <a:t>П</a:t>
            </a:r>
            <a:endParaRPr lang="ru-RU" sz="32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ru-RU" sz="3200" dirty="0">
                <a:solidFill>
                  <a:srgbClr val="1C1C1C"/>
                </a:solidFill>
                <a:latin typeface="Times New Roman"/>
                <a:ea typeface="Times New Roman"/>
              </a:rPr>
              <a:t>П</a:t>
            </a:r>
            <a:endParaRPr lang="ru-RU" sz="32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ru-RU" sz="3200" dirty="0">
                <a:solidFill>
                  <a:srgbClr val="1C1C1C"/>
                </a:solidFill>
                <a:latin typeface="Times New Roman"/>
                <a:ea typeface="Times New Roman"/>
              </a:rPr>
              <a:t>С</a:t>
            </a:r>
            <a:endParaRPr lang="ru-RU" sz="32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ru-RU" sz="3200" dirty="0">
                <a:solidFill>
                  <a:srgbClr val="1C1C1C"/>
                </a:solidFill>
                <a:latin typeface="Times New Roman"/>
                <a:ea typeface="Times New Roman"/>
              </a:rPr>
              <a:t>П</a:t>
            </a:r>
            <a:endParaRPr lang="ru-RU" sz="32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ru-RU" sz="3200" dirty="0">
                <a:solidFill>
                  <a:srgbClr val="1C1C1C"/>
                </a:solidFill>
                <a:latin typeface="Times New Roman"/>
                <a:ea typeface="Times New Roman"/>
              </a:rPr>
              <a:t>С </a:t>
            </a:r>
            <a:endParaRPr lang="ru-RU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97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429000"/>
          </a:xfrm>
        </p:spPr>
        <p:txBody>
          <a:bodyPr/>
          <a:lstStyle/>
          <a:p>
            <a:r>
              <a:rPr lang="ru-RU" dirty="0" smtClean="0"/>
              <a:t>Бессоюзные сложные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792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Целеполагание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u="sng" dirty="0">
                <a:solidFill>
                  <a:schemeClr val="tx1"/>
                </a:solidFill>
                <a:latin typeface="+mn-lt"/>
              </a:rPr>
              <a:t>О</a:t>
            </a:r>
            <a:r>
              <a:rPr lang="ru-RU" sz="3600" u="sng" dirty="0" smtClean="0">
                <a:solidFill>
                  <a:schemeClr val="tx1"/>
                </a:solidFill>
                <a:latin typeface="+mn-lt"/>
              </a:rPr>
              <a:t>порные </a:t>
            </a:r>
            <a:r>
              <a:rPr lang="ru-RU" sz="3600" u="sng" dirty="0">
                <a:solidFill>
                  <a:schemeClr val="tx1"/>
                </a:solidFill>
                <a:latin typeface="+mn-lt"/>
              </a:rPr>
              <a:t>слова</a:t>
            </a:r>
            <a:r>
              <a:rPr lang="ru-RU" sz="3600" u="sng" dirty="0" smtClean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742950" indent="-742950">
              <a:buAutoNum type="arabicParenR"/>
            </a:pP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Вспомнить …</a:t>
            </a:r>
          </a:p>
          <a:p>
            <a:pPr marL="742950" indent="-742950">
              <a:buAutoNum type="arabicParenR"/>
            </a:pP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Повторить</a:t>
            </a:r>
            <a:r>
              <a:rPr lang="ru-RU" sz="3600" dirty="0">
                <a:solidFill>
                  <a:schemeClr val="tx1"/>
                </a:solidFill>
                <a:latin typeface="+mn-lt"/>
              </a:rPr>
              <a:t>… для того, </a:t>
            </a:r>
            <a:r>
              <a:rPr lang="ru-RU" sz="3600">
                <a:solidFill>
                  <a:schemeClr val="tx1"/>
                </a:solidFill>
                <a:latin typeface="+mn-lt"/>
              </a:rPr>
              <a:t>чтобы</a:t>
            </a:r>
            <a:r>
              <a:rPr lang="ru-RU" sz="3600" smtClean="0">
                <a:solidFill>
                  <a:schemeClr val="tx1"/>
                </a:solidFill>
                <a:latin typeface="+mn-lt"/>
              </a:rPr>
              <a:t>…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8501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72208"/>
          </a:xfrm>
        </p:spPr>
        <p:txBody>
          <a:bodyPr/>
          <a:lstStyle/>
          <a:p>
            <a:r>
              <a:rPr lang="ru-RU" dirty="0">
                <a:effectLst/>
              </a:rPr>
              <a:t>Сравнение СПП и ССП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ru-RU" dirty="0">
                <a:solidFill>
                  <a:srgbClr val="1C1C1C"/>
                </a:solidFill>
                <a:latin typeface="Times New Roman"/>
                <a:ea typeface="Times New Roman"/>
              </a:rPr>
              <a:t>Ель хороша только при сильном солнечном свете, потому что тогда ее чернота просвечивает самой густой и сильной зеленью. </a:t>
            </a:r>
            <a:endParaRPr lang="ru-RU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ru-RU" dirty="0">
                <a:solidFill>
                  <a:srgbClr val="1C1C1C"/>
                </a:solidFill>
                <a:latin typeface="Times New Roman"/>
                <a:ea typeface="Times New Roman"/>
              </a:rPr>
              <a:t>Раздается выстрел, а волк продолжает бежать. </a:t>
            </a:r>
            <a:endParaRPr lang="ru-RU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ru-RU" dirty="0">
                <a:solidFill>
                  <a:srgbClr val="1C1C1C"/>
                </a:solidFill>
                <a:latin typeface="Times New Roman"/>
                <a:ea typeface="Times New Roman"/>
              </a:rPr>
              <a:t>Тихо стоит еловый бор на пригорке, и ветер не шелохнет даже листочка молодых осинок и березок.  </a:t>
            </a:r>
            <a:endParaRPr lang="ru-RU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ru-RU" dirty="0">
                <a:solidFill>
                  <a:srgbClr val="1C1C1C"/>
                </a:solidFill>
                <a:latin typeface="Times New Roman"/>
                <a:ea typeface="Times New Roman"/>
              </a:rPr>
              <a:t>Множество темноватых тучек с неясно обрисованными краями расползались по бледно-голубому небу, и довольно крепкий ветер непрерывно мчался, не разгоняя зноя.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969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ru-RU" dirty="0">
                <a:solidFill>
                  <a:srgbClr val="1C1C1C"/>
                </a:solidFill>
                <a:latin typeface="Times New Roman"/>
                <a:ea typeface="Times New Roman"/>
              </a:rPr>
              <a:t>Ель хороша только при сильном солнечном свете: тогда ее чернота просвечивает самой густой и сильной зеленью. </a:t>
            </a:r>
            <a:endParaRPr lang="ru-RU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ru-RU" dirty="0">
                <a:solidFill>
                  <a:srgbClr val="1C1C1C"/>
                </a:solidFill>
                <a:latin typeface="Times New Roman"/>
                <a:ea typeface="Times New Roman"/>
              </a:rPr>
              <a:t>Раздается выстрел - волк продолжает бежать. </a:t>
            </a:r>
            <a:endParaRPr lang="ru-RU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ru-RU" dirty="0">
                <a:solidFill>
                  <a:srgbClr val="1C1C1C"/>
                </a:solidFill>
                <a:latin typeface="Times New Roman"/>
                <a:ea typeface="Times New Roman"/>
              </a:rPr>
              <a:t>Тихо стоит еловый бор на пригорке, ветер не шелохнет даже листочка молодых осинок и березок.</a:t>
            </a:r>
            <a:endParaRPr lang="ru-RU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ru-RU" dirty="0">
                <a:solidFill>
                  <a:srgbClr val="1C1C1C"/>
                </a:solidFill>
                <a:latin typeface="Times New Roman"/>
                <a:ea typeface="Times New Roman"/>
              </a:rPr>
              <a:t>Множество темноватых тучек с неясно обрисованными краями расползались по бледно-голубому небу; довольно крепкий ветер непрерывно мчался, не разгоняя зноя. 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0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Части бессоюзного сложного предложения связаны только с помощью интонации.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СОЮЗА </a:t>
            </a:r>
            <a:r>
              <a:rPr lang="ru-RU" sz="2400" b="1" dirty="0">
                <a:effectLst/>
              </a:rPr>
              <a:t>между грамматическими основами </a:t>
            </a:r>
            <a:r>
              <a:rPr lang="ru-RU" sz="2400" b="1" dirty="0" smtClean="0">
                <a:effectLst/>
              </a:rPr>
              <a:t>НЕТ</a:t>
            </a:r>
            <a:r>
              <a:rPr lang="ru-RU" sz="2400" b="1" dirty="0">
                <a:effectLst/>
              </a:rPr>
              <a:t/>
            </a:r>
            <a:br>
              <a:rPr lang="ru-RU" sz="2400" b="1" dirty="0">
                <a:effectLst/>
              </a:rPr>
            </a:b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235127"/>
              </p:ext>
            </p:extLst>
          </p:nvPr>
        </p:nvGraphicFramePr>
        <p:xfrm>
          <a:off x="35496" y="1268761"/>
          <a:ext cx="9108503" cy="5523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1167"/>
                <a:gridCol w="2911651"/>
                <a:gridCol w="3095685"/>
              </a:tblGrid>
              <a:tr h="23876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Между частями бессоюзного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сложного предложения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могут использоваться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760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8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запятая, точка с запятой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300" b="1" dirty="0">
                          <a:effectLst/>
                        </a:rPr>
                        <a:t>            двоеточие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300" b="1" dirty="0">
                          <a:effectLst/>
                        </a:rPr>
                        <a:t>тире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/>
                </a:tc>
              </a:tr>
              <a:tr h="46322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180340" algn="l"/>
                          <a:tab pos="810260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[      ], [      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= и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Перечисление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180340" algn="l"/>
                          <a:tab pos="810260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 [      ]; [       ] 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части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далеки по смыслу</a:t>
                      </a: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180340" algn="l"/>
                          <a:tab pos="810260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Воздух был тепел и чист; сильно мерцали звезды; пахло сеном и пылью.</a:t>
                      </a: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180340" algn="l"/>
                          <a:tab pos="810260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внутри частей есть запятые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810260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Небо покрыто было тучами; ветер, усиливаясь, разгонял их.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2968" marR="429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180340" algn="l"/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[       ]: [</a:t>
                      </a:r>
                      <a:r>
                        <a:rPr lang="ru-RU" sz="1300" b="1" dirty="0">
                          <a:effectLst/>
                        </a:rPr>
                        <a:t>причина</a:t>
                      </a:r>
                      <a:r>
                        <a:rPr lang="ru-RU" sz="1300" dirty="0" smtClean="0">
                          <a:effectLst/>
                        </a:rPr>
                        <a:t>]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= </a:t>
                      </a:r>
                      <a:r>
                        <a:rPr lang="ru-RU" sz="1300" dirty="0">
                          <a:effectLst/>
                        </a:rPr>
                        <a:t>потому что, так как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Ни одной птицы не было слышно: все приютились и замолкли.</a:t>
                      </a: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180340" algn="l"/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[       ]: </a:t>
                      </a:r>
                      <a:r>
                        <a:rPr lang="ru-RU" sz="1300" b="1" dirty="0">
                          <a:effectLst/>
                        </a:rPr>
                        <a:t>[пояснение</a:t>
                      </a:r>
                      <a:r>
                        <a:rPr lang="ru-RU" sz="1300" dirty="0" smtClean="0">
                          <a:effectLst/>
                        </a:rPr>
                        <a:t>]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= </a:t>
                      </a:r>
                      <a:r>
                        <a:rPr lang="ru-RU" sz="1300" dirty="0">
                          <a:effectLst/>
                        </a:rPr>
                        <a:t>а именно, то есть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У собак есть рыцарское правило: собаку на привязи или лежачую не трогают.</a:t>
                      </a: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180340" algn="l"/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[       ]: [</a:t>
                      </a:r>
                      <a:r>
                        <a:rPr lang="ru-RU" sz="1300" b="1" dirty="0">
                          <a:effectLst/>
                        </a:rPr>
                        <a:t>дополнение</a:t>
                      </a:r>
                      <a:r>
                        <a:rPr lang="ru-RU" sz="1300" dirty="0" smtClean="0">
                          <a:effectLst/>
                        </a:rPr>
                        <a:t>]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= </a:t>
                      </a:r>
                      <a:r>
                        <a:rPr lang="ru-RU" sz="1300" dirty="0">
                          <a:effectLst/>
                        </a:rPr>
                        <a:t>что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Глядя на окна, трудно понять: светит еще луна или нет.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180340" algn="l"/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[       ] - [       ] </a:t>
                      </a:r>
                      <a:r>
                        <a:rPr lang="ru-RU" sz="1300" b="1" dirty="0" smtClean="0">
                          <a:effectLst/>
                        </a:rPr>
                        <a:t>противопоставление </a:t>
                      </a:r>
                      <a:r>
                        <a:rPr lang="ru-RU" sz="1300" b="1" dirty="0">
                          <a:effectLst/>
                        </a:rPr>
                        <a:t>(сопоставление</a:t>
                      </a:r>
                      <a:r>
                        <a:rPr lang="ru-RU" sz="1300" b="1" dirty="0" smtClean="0">
                          <a:effectLst/>
                        </a:rPr>
                        <a:t>)</a:t>
                      </a:r>
                      <a:r>
                        <a:rPr lang="ru-RU" sz="1300" b="1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= </a:t>
                      </a:r>
                      <a:r>
                        <a:rPr lang="ru-RU" sz="1300" dirty="0">
                          <a:effectLst/>
                        </a:rPr>
                        <a:t>а, но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Семь раз отмерь – один отрежь.</a:t>
                      </a: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180340" algn="l"/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[</a:t>
                      </a:r>
                      <a:r>
                        <a:rPr lang="ru-RU" sz="1300" b="1" dirty="0">
                          <a:effectLst/>
                        </a:rPr>
                        <a:t>Время, условие</a:t>
                      </a:r>
                      <a:r>
                        <a:rPr lang="ru-RU" sz="1300" dirty="0">
                          <a:effectLst/>
                        </a:rPr>
                        <a:t>] - [     </a:t>
                      </a:r>
                      <a:r>
                        <a:rPr lang="ru-RU" sz="1300" dirty="0" smtClean="0">
                          <a:effectLst/>
                        </a:rPr>
                        <a:t>]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= </a:t>
                      </a:r>
                      <a:r>
                        <a:rPr lang="ru-RU" sz="1300" dirty="0">
                          <a:effectLst/>
                        </a:rPr>
                        <a:t>когда…то, если…то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Солнце взошло – начинается день.</a:t>
                      </a: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180340" algn="l"/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[   ] - [вывод, следствие</a:t>
                      </a:r>
                      <a:r>
                        <a:rPr lang="ru-RU" sz="1300" dirty="0" smtClean="0">
                          <a:effectLst/>
                        </a:rPr>
                        <a:t>]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= </a:t>
                      </a:r>
                      <a:r>
                        <a:rPr lang="ru-RU" sz="1300" dirty="0">
                          <a:effectLst/>
                        </a:rPr>
                        <a:t>поэтому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Ударил сильнейший гром – задрожали все окна.</a:t>
                      </a: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180340" algn="l"/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 [   ] - [    </a:t>
                      </a:r>
                      <a:r>
                        <a:rPr lang="ru-RU" sz="1300" dirty="0" smtClean="0">
                          <a:effectLst/>
                        </a:rPr>
                        <a:t>]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↔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= быстрая смена событий</a:t>
                      </a: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180340" algn="l"/>
                          <a:tab pos="81026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На </a:t>
                      </a:r>
                      <a:r>
                        <a:rPr lang="ru-RU" sz="1300" dirty="0">
                          <a:effectLst/>
                        </a:rPr>
                        <a:t>полном бегу набок  салазки – Саша в снегу.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180340" algn="l"/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[   ] - [    </a:t>
                      </a:r>
                      <a:r>
                        <a:rPr lang="ru-RU" sz="1300" dirty="0" smtClean="0">
                          <a:effectLst/>
                        </a:rPr>
                        <a:t>]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b="1" dirty="0" smtClean="0">
                          <a:effectLst/>
                        </a:rPr>
                        <a:t>Сравнение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= </a:t>
                      </a:r>
                      <a:r>
                        <a:rPr lang="ru-RU" sz="1300" dirty="0">
                          <a:effectLst/>
                        </a:rPr>
                        <a:t>словно, будто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300" dirty="0">
                          <a:effectLst/>
                        </a:rPr>
                        <a:t>Пройдет – словно солнце осветит, посмотрит – рублем подарит.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/>
                </a:tc>
              </a:tr>
            </a:tbl>
          </a:graphicData>
        </a:graphic>
      </p:graphicFrame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555776" y="1556792"/>
            <a:ext cx="4333875" cy="228600"/>
            <a:chOff x="3045" y="10480"/>
            <a:chExt cx="6825" cy="750"/>
          </a:xfrm>
        </p:grpSpPr>
        <p:sp>
          <p:nvSpPr>
            <p:cNvPr id="7" name="AutoShape 6"/>
            <p:cNvSpPr>
              <a:spLocks noChangeShapeType="1"/>
            </p:cNvSpPr>
            <p:nvPr/>
          </p:nvSpPr>
          <p:spPr bwMode="auto">
            <a:xfrm flipH="1">
              <a:off x="3045" y="10480"/>
              <a:ext cx="3360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AutoShape 5"/>
            <p:cNvSpPr>
              <a:spLocks noChangeShapeType="1"/>
            </p:cNvSpPr>
            <p:nvPr/>
          </p:nvSpPr>
          <p:spPr bwMode="auto">
            <a:xfrm>
              <a:off x="6405" y="10480"/>
              <a:ext cx="3465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AutoShape 4"/>
            <p:cNvSpPr>
              <a:spLocks noChangeShapeType="1"/>
            </p:cNvSpPr>
            <p:nvPr/>
          </p:nvSpPr>
          <p:spPr bwMode="auto">
            <a:xfrm>
              <a:off x="6405" y="10480"/>
              <a:ext cx="0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151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144</TotalTime>
  <Words>737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            Бессоюзное сложное предложение 11 класс 20.02.2018г.  Иванова В.В.,  учитель русского языка и литературы</vt:lpstr>
      <vt:lpstr>Знание только тогда знание,  когда оно приобретено усилиями своей мысли… Л.Н.Толстой </vt:lpstr>
      <vt:lpstr> </vt:lpstr>
      <vt:lpstr>Проверка - сверка</vt:lpstr>
      <vt:lpstr>Бессоюзные сложные предложения</vt:lpstr>
      <vt:lpstr>Целеполагание</vt:lpstr>
      <vt:lpstr>Сравнение СПП и ССП </vt:lpstr>
      <vt:lpstr>Проверка</vt:lpstr>
      <vt:lpstr>Части бессоюзного сложного предложения связаны только с помощью интонации.  СОЮЗА между грамматическими основами НЕТ </vt:lpstr>
      <vt:lpstr>Тест №1  “Дело мастера боится” </vt:lpstr>
      <vt:lpstr>Проверка</vt:lpstr>
      <vt:lpstr>Тест №2  “Будь внимателен!” </vt:lpstr>
      <vt:lpstr>Проверка</vt:lpstr>
      <vt:lpstr>Знаки препинания в бессоюзном сложном предложении (задание 17 демоварианта ЕГЭ) </vt:lpstr>
      <vt:lpstr>Проверка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Знание только тогда знание,  когда оно приобретено усилиями своей мысли… Л.Н.Толстой</dc:title>
  <dc:creator>Михаил</dc:creator>
  <cp:lastModifiedBy>Михаил</cp:lastModifiedBy>
  <cp:revision>15</cp:revision>
  <dcterms:created xsi:type="dcterms:W3CDTF">2018-02-19T19:52:15Z</dcterms:created>
  <dcterms:modified xsi:type="dcterms:W3CDTF">2018-03-04T17:33:41Z</dcterms:modified>
</cp:coreProperties>
</file>