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5" r:id="rId4"/>
    <p:sldId id="258" r:id="rId5"/>
    <p:sldId id="259" r:id="rId6"/>
    <p:sldId id="264" r:id="rId7"/>
    <p:sldId id="260" r:id="rId8"/>
    <p:sldId id="262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5146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Написание буквы и/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после -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(5 класс )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62200" y="685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Великооктябрьская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СОШ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Фировского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771800" y="4797152"/>
            <a:ext cx="60848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 algn="r" eaLnBrk="0" hangingPunct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Кормилицына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О. 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Контактные данные: 89520861639,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/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olga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kormilicyna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yandex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ru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066800"/>
            <a:ext cx="8001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latin typeface="Comic Sans MS" pitchFamily="66" charset="0"/>
              </a:rPr>
              <a:t>Найдите слово, в котором допущена ошибка:</a:t>
            </a:r>
          </a:p>
          <a:p>
            <a:pPr algn="ctr"/>
            <a:endParaRPr lang="ru-RU" sz="3600" dirty="0" smtClean="0">
              <a:latin typeface="Comic Sans MS" pitchFamily="66" charset="0"/>
            </a:endParaRPr>
          </a:p>
          <a:p>
            <a:pPr algn="ctr"/>
            <a:r>
              <a:rPr lang="ru-RU" sz="3600" dirty="0" smtClean="0">
                <a:latin typeface="Comic Sans MS" pitchFamily="66" charset="0"/>
              </a:rPr>
              <a:t>а) мотоцикл</a:t>
            </a:r>
          </a:p>
          <a:p>
            <a:pPr algn="ctr"/>
            <a:r>
              <a:rPr lang="ru-RU" sz="3600" dirty="0" smtClean="0">
                <a:latin typeface="Comic Sans MS" pitchFamily="66" charset="0"/>
              </a:rPr>
              <a:t>б) эвакуация</a:t>
            </a:r>
          </a:p>
          <a:p>
            <a:pPr algn="ctr"/>
            <a:r>
              <a:rPr lang="ru-RU" sz="3600" dirty="0" smtClean="0">
                <a:latin typeface="Comic Sans MS" pitchFamily="66" charset="0"/>
              </a:rPr>
              <a:t>в) </a:t>
            </a:r>
            <a:r>
              <a:rPr lang="ru-RU" sz="3600" dirty="0" err="1" smtClean="0">
                <a:latin typeface="Comic Sans MS" pitchFamily="66" charset="0"/>
              </a:rPr>
              <a:t>лисици</a:t>
            </a:r>
            <a:endParaRPr lang="ru-RU" sz="3600" dirty="0" smtClean="0">
              <a:latin typeface="Comic Sans MS" pitchFamily="66" charset="0"/>
            </a:endParaRPr>
          </a:p>
          <a:p>
            <a:pPr algn="ctr"/>
            <a:r>
              <a:rPr lang="ru-RU" sz="3600" dirty="0" smtClean="0">
                <a:latin typeface="Comic Sans MS" pitchFamily="66" charset="0"/>
              </a:rPr>
              <a:t>г) цыпленок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92933" y="3810000"/>
            <a:ext cx="24961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atin typeface="Comic Sans MS" pitchFamily="66" charset="0"/>
              </a:rPr>
              <a:t>в) лисицы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332656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</a:p>
          <a:p>
            <a:pPr algn="ctr"/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390128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Данная презентация разработана в соответствии с Федеральным государственным образовательным стандартом среднего общего образования (ФГОС СОО). Она может быть использована в качестве наглядного материала на уроке русского языка по УМК Е.А.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Быстровой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 5 классе.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Презентация составлена к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уроку открытия новых знаний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теме «Написание и/</a:t>
            </a:r>
            <a:r>
              <a:rPr kumimoji="0" lang="ru-RU" sz="20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после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–» .</a:t>
            </a:r>
            <a:endParaRPr kumimoji="0" lang="ru-RU" sz="20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На уроке формируется совокупность универсальных учебных действий (УУД)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используются технологии, которые способствуют формированию и развитию у обучающихся умения учиться, учиться творчески и самостоятельно.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Наглядный материал  повышает качество образовательного процесса: позволяет вовлечь всех обучающихся в активную познавательную деятельность, способствует развитию у школьников интереса к учебному предмету, созданию у них эмоционального настроя к учению, дает возможность раскрыть и обобщить изученный материал, осознанно применить приобретенные знания, проявить личностные качества.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000" y="2133600"/>
            <a:ext cx="9001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1550" cmpd="sng">
                  <a:solidFill>
                    <a:srgbClr val="7030A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Написание буквы </a:t>
            </a:r>
            <a:r>
              <a:rPr lang="ru-RU" sz="6000" b="1" cap="none" spc="0" dirty="0" err="1" smtClean="0">
                <a:ln w="31550" cmpd="sng">
                  <a:solidFill>
                    <a:srgbClr val="7030A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и-ы</a:t>
            </a:r>
            <a:r>
              <a:rPr lang="ru-RU" sz="6000" b="1" cap="none" spc="0" dirty="0" smtClean="0">
                <a:ln w="31550" cmpd="sng">
                  <a:solidFill>
                    <a:srgbClr val="7030A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6000" b="1" cap="none" spc="0" smtClean="0">
                <a:ln w="31550" cmpd="sng">
                  <a:solidFill>
                    <a:srgbClr val="7030A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после </a:t>
            </a:r>
            <a:r>
              <a:rPr lang="ru-RU" sz="6000" b="1" dirty="0" smtClean="0">
                <a:ln w="31550" cmpd="sng">
                  <a:solidFill>
                    <a:srgbClr val="7030A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</a:t>
            </a:r>
            <a:r>
              <a:rPr lang="ru-RU" sz="6000" b="1" cap="none" spc="0" smtClean="0">
                <a:ln w="31550" cmpd="sng">
                  <a:solidFill>
                    <a:srgbClr val="7030A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</a:t>
            </a:r>
            <a:r>
              <a:rPr lang="ru-RU" sz="6000" b="1" cap="none" spc="0" dirty="0" smtClean="0">
                <a:ln w="31550" cmpd="sng">
                  <a:solidFill>
                    <a:srgbClr val="7030A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</a:t>
            </a:r>
            <a:endParaRPr lang="ru-RU" sz="6000" b="1" cap="none" spc="0" dirty="0">
              <a:ln w="31550" cmpd="sng">
                <a:solidFill>
                  <a:srgbClr val="7030A0"/>
                </a:soli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 rot="1573116">
            <a:off x="1087788" y="1797043"/>
            <a:ext cx="211144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 rot="20403347">
            <a:off x="2825179" y="1823766"/>
            <a:ext cx="238441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943600" y="228600"/>
            <a:ext cx="1914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err="1" smtClean="0">
                <a:ln w="3155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цы</a:t>
            </a:r>
            <a:endParaRPr lang="ru-RU" sz="9600" b="1" cap="none" spc="0" dirty="0">
              <a:ln w="3155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9200" y="228600"/>
            <a:ext cx="1914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err="1" smtClean="0">
                <a:ln w="3155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</a:t>
            </a:r>
            <a:endParaRPr lang="ru-RU" sz="9600" b="1" cap="none" spc="0" dirty="0">
              <a:ln w="3155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3528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в корне слова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33528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в словах на -</a:t>
            </a:r>
            <a:r>
              <a:rPr lang="ru-RU" sz="2800" dirty="0" err="1" smtClean="0">
                <a:latin typeface="Comic Sans MS" pitchFamily="66" charset="0"/>
              </a:rPr>
              <a:t>ция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rot="1573116">
            <a:off x="6001517" y="1737283"/>
            <a:ext cx="204051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495800" y="3124200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omic Sans MS" pitchFamily="66" charset="0"/>
              </a:rPr>
              <a:t>в окончаниях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4200" y="3200400"/>
            <a:ext cx="220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omic Sans MS" pitchFamily="66" charset="0"/>
              </a:rPr>
              <a:t>в словах с суффиксом –</a:t>
            </a:r>
            <a:r>
              <a:rPr lang="ru-RU" sz="2800" b="1" dirty="0" err="1" smtClean="0">
                <a:latin typeface="Comic Sans MS" pitchFamily="66" charset="0"/>
              </a:rPr>
              <a:t>ын</a:t>
            </a:r>
            <a:r>
              <a:rPr lang="ru-RU" sz="2800" b="1" dirty="0" smtClean="0">
                <a:latin typeface="Comic Sans MS" pitchFamily="66" charset="0"/>
              </a:rPr>
              <a:t>- 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20403347">
            <a:off x="7601274" y="1756015"/>
            <a:ext cx="240881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0" y="4267200"/>
            <a:ext cx="7086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solidFill>
                  <a:srgbClr val="C00000"/>
                </a:solidFill>
                <a:latin typeface="Comic Sans MS" pitchFamily="66" charset="0"/>
              </a:rPr>
              <a:t>Исключения в корне слова: </a:t>
            </a:r>
          </a:p>
          <a:p>
            <a:endParaRPr lang="ru-RU" sz="3200" u="sng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Цыган на цыпочках цыпленку цыкнул: "Цыц!"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/>
      <p:bldP spid="8" grpId="0"/>
      <p:bldP spid="9" grpId="0" animBg="1"/>
      <p:bldP spid="10" grpId="0"/>
      <p:bldP spid="11" grpId="0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6600" y="1981200"/>
            <a:ext cx="22172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 smtClean="0">
                <a:latin typeface="Comic Sans MS" pitchFamily="66" charset="0"/>
              </a:rPr>
              <a:t>ц</a:t>
            </a:r>
            <a:r>
              <a:rPr lang="ru-RU" sz="4000" dirty="0" smtClean="0">
                <a:latin typeface="Comic Sans MS" pitchFamily="66" charset="0"/>
              </a:rPr>
              <a:t>..</a:t>
            </a:r>
            <a:r>
              <a:rPr lang="ru-RU" sz="4000" dirty="0" err="1" smtClean="0">
                <a:latin typeface="Comic Sans MS" pitchFamily="66" charset="0"/>
              </a:rPr>
              <a:t>ркуль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33800" y="304800"/>
            <a:ext cx="259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>
                <a:latin typeface="Comic Sans MS" pitchFamily="66" charset="0"/>
              </a:rPr>
              <a:t>ц</a:t>
            </a:r>
            <a:r>
              <a:rPr lang="ru-RU" sz="4000" dirty="0" smtClean="0">
                <a:latin typeface="Comic Sans MS" pitchFamily="66" charset="0"/>
              </a:rPr>
              <a:t>..</a:t>
            </a:r>
            <a:r>
              <a:rPr lang="ru-RU" sz="4000" dirty="0" err="1" smtClean="0">
                <a:latin typeface="Comic Sans MS" pitchFamily="66" charset="0"/>
              </a:rPr>
              <a:t>нга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53200" y="1447800"/>
            <a:ext cx="16065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куц..</a:t>
            </a:r>
            <a:r>
              <a:rPr lang="ru-RU" sz="4000" dirty="0" err="1" smtClean="0">
                <a:latin typeface="Comic Sans MS" pitchFamily="66" charset="0"/>
              </a:rPr>
              <a:t>й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19800" y="3200400"/>
            <a:ext cx="13195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 smtClean="0">
                <a:latin typeface="Comic Sans MS" pitchFamily="66" charset="0"/>
              </a:rPr>
              <a:t>овц</a:t>
            </a:r>
            <a:r>
              <a:rPr lang="ru-RU" sz="4000" dirty="0" smtClean="0">
                <a:latin typeface="Comic Sans MS" pitchFamily="66" charset="0"/>
              </a:rPr>
              <a:t>..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5200" y="3810000"/>
            <a:ext cx="17972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 smtClean="0">
                <a:latin typeface="Comic Sans MS" pitchFamily="66" charset="0"/>
              </a:rPr>
              <a:t>акац</a:t>
            </a:r>
            <a:r>
              <a:rPr lang="ru-RU" sz="4000" dirty="0" smtClean="0">
                <a:latin typeface="Comic Sans MS" pitchFamily="66" charset="0"/>
              </a:rPr>
              <a:t>..я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72200" y="4572000"/>
            <a:ext cx="22669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 smtClean="0">
                <a:latin typeface="Comic Sans MS" pitchFamily="66" charset="0"/>
              </a:rPr>
              <a:t>ц</a:t>
            </a:r>
            <a:r>
              <a:rPr lang="ru-RU" sz="4000" dirty="0" smtClean="0">
                <a:latin typeface="Comic Sans MS" pitchFamily="66" charset="0"/>
              </a:rPr>
              <a:t>..</a:t>
            </a:r>
            <a:r>
              <a:rPr lang="ru-RU" sz="4000" dirty="0" err="1" smtClean="0">
                <a:latin typeface="Comic Sans MS" pitchFamily="66" charset="0"/>
              </a:rPr>
              <a:t>плята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81600" y="5562600"/>
            <a:ext cx="1861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 smtClean="0">
                <a:latin typeface="Comic Sans MS" pitchFamily="66" charset="0"/>
              </a:rPr>
              <a:t>секц</a:t>
            </a:r>
            <a:r>
              <a:rPr lang="ru-RU" sz="4000" dirty="0" smtClean="0">
                <a:latin typeface="Comic Sans MS" pitchFamily="66" charset="0"/>
              </a:rPr>
              <a:t>..я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3400" y="2895600"/>
            <a:ext cx="22958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синиц..</a:t>
            </a:r>
            <a:r>
              <a:rPr lang="ru-RU" sz="4000" dirty="0" err="1" smtClean="0">
                <a:latin typeface="Comic Sans MS" pitchFamily="66" charset="0"/>
              </a:rPr>
              <a:t>н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1000" y="4953000"/>
            <a:ext cx="31694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у гостиниц..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4800" y="990600"/>
            <a:ext cx="22028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 smtClean="0">
                <a:latin typeface="Comic Sans MS" pitchFamily="66" charset="0"/>
              </a:rPr>
              <a:t>ц</a:t>
            </a:r>
            <a:r>
              <a:rPr lang="ru-RU" sz="4000" dirty="0" smtClean="0">
                <a:latin typeface="Comic Sans MS" pitchFamily="66" charset="0"/>
              </a:rPr>
              <a:t>..</a:t>
            </a:r>
            <a:r>
              <a:rPr lang="ru-RU" sz="4000" dirty="0" err="1" smtClean="0">
                <a:latin typeface="Comic Sans MS" pitchFamily="66" charset="0"/>
              </a:rPr>
              <a:t>новка</a:t>
            </a:r>
            <a:endParaRPr lang="ru-RU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Авто новости в Беларуси, последние новости в мире авто в Мир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4800" y="4038600"/>
            <a:ext cx="3759200" cy="2819400"/>
          </a:xfrm>
          <a:prstGeom prst="rect">
            <a:avLst/>
          </a:prstGeom>
          <a:noFill/>
        </p:spPr>
      </p:pic>
      <p:pic>
        <p:nvPicPr>
          <p:cNvPr id="1044" name="Picture 20" descr="Черепаха, дорога, природа обои, фото, картинки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572000"/>
            <a:ext cx="3657600" cy="2286000"/>
          </a:xfrm>
          <a:prstGeom prst="rect">
            <a:avLst/>
          </a:prstGeom>
          <a:noFill/>
        </p:spPr>
      </p:pic>
      <p:pic>
        <p:nvPicPr>
          <p:cNvPr id="1042" name="Picture 18" descr="Эволюция.com - Канцеляри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05200"/>
            <a:ext cx="3352800" cy="3352800"/>
          </a:xfrm>
          <a:prstGeom prst="rect">
            <a:avLst/>
          </a:prstGeom>
          <a:noFill/>
        </p:spPr>
      </p:pic>
      <p:pic>
        <p:nvPicPr>
          <p:cNvPr id="1026" name="Picture 2" descr="На Шри-Ланке курица родила цыплен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228600"/>
            <a:ext cx="3149600" cy="2362200"/>
          </a:xfrm>
          <a:prstGeom prst="rect">
            <a:avLst/>
          </a:prstGeom>
          <a:noFill/>
        </p:spPr>
      </p:pic>
      <p:pic>
        <p:nvPicPr>
          <p:cNvPr id="1030" name="Picture 6" descr="Цыганки &quot; Фэнтези, фантастика, игры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0"/>
            <a:ext cx="2968768" cy="4114800"/>
          </a:xfrm>
          <a:prstGeom prst="rect">
            <a:avLst/>
          </a:prstGeom>
          <a:noFill/>
        </p:spPr>
      </p:pic>
      <p:pic>
        <p:nvPicPr>
          <p:cNvPr id="1032" name="Picture 8" descr="SYMBOL * Картинка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905000"/>
            <a:ext cx="2667000" cy="2234916"/>
          </a:xfrm>
          <a:prstGeom prst="rect">
            <a:avLst/>
          </a:prstGeom>
          <a:noFill/>
        </p:spPr>
      </p:pic>
      <p:pic>
        <p:nvPicPr>
          <p:cNvPr id="1036" name="Picture 12" descr="Аюрведа Записи в рубрике Аюрведа Дневник Лучезарная_Лада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24200" y="0"/>
            <a:ext cx="3467100" cy="2639950"/>
          </a:xfrm>
          <a:prstGeom prst="rect">
            <a:avLst/>
          </a:prstGeom>
          <a:noFill/>
        </p:spPr>
      </p:pic>
      <p:pic>
        <p:nvPicPr>
          <p:cNvPr id="1040" name="Picture 16" descr="Планета шаблонов - CIRCU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4600" y="2057400"/>
            <a:ext cx="4114800" cy="3108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28600" y="91440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/>
            <a:r>
              <a:rPr lang="ru-RU" sz="3600" i="1" dirty="0" smtClean="0">
                <a:latin typeface="Comic Sans MS" pitchFamily="66" charset="0"/>
              </a:rPr>
              <a:t>Найдите слово, в котором на месте пропуска следует писать букву и:</a:t>
            </a:r>
          </a:p>
          <a:p>
            <a:pPr marL="742950" indent="-742950" algn="ctr"/>
            <a:endParaRPr lang="ru-RU" sz="3600" dirty="0" smtClean="0">
              <a:latin typeface="Comic Sans MS" pitchFamily="66" charset="0"/>
            </a:endParaRPr>
          </a:p>
          <a:p>
            <a:pPr algn="ctr"/>
            <a:r>
              <a:rPr lang="ru-RU" sz="3600" dirty="0" smtClean="0">
                <a:latin typeface="Comic Sans MS" pitchFamily="66" charset="0"/>
              </a:rPr>
              <a:t>а) </a:t>
            </a:r>
            <a:r>
              <a:rPr lang="ru-RU" sz="3600" dirty="0" err="1" smtClean="0">
                <a:latin typeface="Comic Sans MS" pitchFamily="66" charset="0"/>
              </a:rPr>
              <a:t>ц</a:t>
            </a:r>
            <a:r>
              <a:rPr lang="ru-RU" sz="3600" dirty="0" smtClean="0">
                <a:latin typeface="Comic Sans MS" pitchFamily="66" charset="0"/>
              </a:rPr>
              <a:t>..</a:t>
            </a:r>
            <a:r>
              <a:rPr lang="ru-RU" sz="3600" dirty="0" err="1" smtClean="0">
                <a:latin typeface="Comic Sans MS" pitchFamily="66" charset="0"/>
              </a:rPr>
              <a:t>ферблат</a:t>
            </a:r>
            <a:endParaRPr lang="ru-RU" sz="3600" dirty="0" smtClean="0">
              <a:latin typeface="Comic Sans MS" pitchFamily="66" charset="0"/>
            </a:endParaRPr>
          </a:p>
          <a:p>
            <a:pPr algn="ctr"/>
            <a:r>
              <a:rPr lang="ru-RU" sz="3600" dirty="0" smtClean="0">
                <a:latin typeface="Comic Sans MS" pitchFamily="66" charset="0"/>
              </a:rPr>
              <a:t>б) </a:t>
            </a:r>
            <a:r>
              <a:rPr lang="ru-RU" sz="3600" dirty="0" err="1" smtClean="0">
                <a:latin typeface="Comic Sans MS" pitchFamily="66" charset="0"/>
              </a:rPr>
              <a:t>уц</a:t>
            </a:r>
            <a:r>
              <a:rPr lang="ru-RU" sz="3600" dirty="0" smtClean="0">
                <a:latin typeface="Comic Sans MS" pitchFamily="66" charset="0"/>
              </a:rPr>
              <a:t>..пился</a:t>
            </a:r>
          </a:p>
          <a:p>
            <a:pPr algn="ctr"/>
            <a:r>
              <a:rPr lang="ru-RU" sz="3600" dirty="0" smtClean="0">
                <a:latin typeface="Comic Sans MS" pitchFamily="66" charset="0"/>
              </a:rPr>
              <a:t>в) ресниц..</a:t>
            </a:r>
          </a:p>
          <a:p>
            <a:pPr algn="ctr"/>
            <a:r>
              <a:rPr lang="ru-RU" sz="3600" dirty="0" smtClean="0">
                <a:latin typeface="Comic Sans MS" pitchFamily="66" charset="0"/>
              </a:rPr>
              <a:t>г) синиц..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33600" y="2590800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Comic Sans MS" pitchFamily="66" charset="0"/>
              </a:rPr>
              <a:t>а) циферблат</a:t>
            </a:r>
          </a:p>
          <a:p>
            <a:pPr algn="ctr"/>
            <a:r>
              <a:rPr lang="ru-RU" sz="3600" dirty="0" smtClean="0">
                <a:latin typeface="Comic Sans MS" pitchFamily="66" charset="0"/>
              </a:rPr>
              <a:t>б) уцепился</a:t>
            </a:r>
          </a:p>
          <a:p>
            <a:pPr algn="ctr"/>
            <a:r>
              <a:rPr lang="ru-RU" sz="3600" dirty="0" smtClean="0">
                <a:latin typeface="Comic Sans MS" pitchFamily="66" charset="0"/>
              </a:rPr>
              <a:t>в) ресницы</a:t>
            </a:r>
          </a:p>
          <a:p>
            <a:pPr algn="ctr"/>
            <a:r>
              <a:rPr lang="ru-RU" sz="3600" dirty="0" smtClean="0">
                <a:latin typeface="Comic Sans MS" pitchFamily="66" charset="0"/>
              </a:rPr>
              <a:t>г) синицы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19200"/>
            <a:ext cx="8839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latin typeface="Comic Sans MS" pitchFamily="66" charset="0"/>
              </a:rPr>
              <a:t>Найдите словосочетание, в котором допущена ошибка:</a:t>
            </a:r>
          </a:p>
          <a:p>
            <a:pPr algn="ctr"/>
            <a:endParaRPr lang="ru-RU" sz="3600" dirty="0" smtClean="0">
              <a:latin typeface="Comic Sans MS" pitchFamily="66" charset="0"/>
            </a:endParaRPr>
          </a:p>
          <a:p>
            <a:pPr algn="ctr"/>
            <a:r>
              <a:rPr lang="ru-RU" sz="3600" dirty="0" smtClean="0">
                <a:latin typeface="Comic Sans MS" pitchFamily="66" charset="0"/>
              </a:rPr>
              <a:t>а) белая акация</a:t>
            </a:r>
          </a:p>
          <a:p>
            <a:pPr algn="ctr"/>
            <a:r>
              <a:rPr lang="ru-RU" sz="3600" dirty="0" smtClean="0">
                <a:latin typeface="Comic Sans MS" pitchFamily="66" charset="0"/>
              </a:rPr>
              <a:t>б) цыганский табор</a:t>
            </a:r>
          </a:p>
          <a:p>
            <a:pPr algn="ctr"/>
            <a:r>
              <a:rPr lang="ru-RU" sz="3600" dirty="0" smtClean="0">
                <a:latin typeface="Comic Sans MS" pitchFamily="66" charset="0"/>
              </a:rPr>
              <a:t>в) </a:t>
            </a:r>
            <a:r>
              <a:rPr lang="ru-RU" sz="3600" dirty="0" err="1" smtClean="0">
                <a:latin typeface="Comic Sans MS" pitchFamily="66" charset="0"/>
              </a:rPr>
              <a:t>цикнуть</a:t>
            </a:r>
            <a:r>
              <a:rPr lang="ru-RU" sz="3600" dirty="0" smtClean="0">
                <a:latin typeface="Comic Sans MS" pitchFamily="66" charset="0"/>
              </a:rPr>
              <a:t> на ребенка</a:t>
            </a:r>
          </a:p>
          <a:p>
            <a:pPr algn="ctr"/>
            <a:r>
              <a:rPr lang="ru-RU" sz="3600" dirty="0" smtClean="0">
                <a:latin typeface="Comic Sans MS" pitchFamily="66" charset="0"/>
              </a:rPr>
              <a:t>г) цитрусовый коктейль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33400"/>
            <a:ext cx="9067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latin typeface="Comic Sans MS" pitchFamily="66" charset="0"/>
              </a:rPr>
              <a:t>Найдите ряд слов, в котором в каждом слове на месте пропуска следует писать букву и:</a:t>
            </a:r>
          </a:p>
          <a:p>
            <a:pPr algn="ctr"/>
            <a:endParaRPr lang="ru-RU" sz="3600" smtClean="0">
              <a:latin typeface="Comic Sans MS" pitchFamily="66" charset="0"/>
            </a:endParaRPr>
          </a:p>
          <a:p>
            <a:pPr algn="ctr"/>
            <a:r>
              <a:rPr lang="ru-RU" sz="3600" smtClean="0">
                <a:latin typeface="Comic Sans MS" pitchFamily="66" charset="0"/>
              </a:rPr>
              <a:t>а) учить ц..фры, желтый ц..пленок</a:t>
            </a:r>
          </a:p>
          <a:p>
            <a:pPr algn="ctr"/>
            <a:r>
              <a:rPr lang="ru-RU" sz="3600" smtClean="0">
                <a:latin typeface="Comic Sans MS" pitchFamily="66" charset="0"/>
              </a:rPr>
              <a:t>б) круглолиц..й малыш, ходить на ц..почках</a:t>
            </a:r>
          </a:p>
          <a:p>
            <a:pPr algn="ctr"/>
            <a:r>
              <a:rPr lang="ru-RU" sz="3600" smtClean="0">
                <a:latin typeface="Comic Sans MS" pitchFamily="66" charset="0"/>
              </a:rPr>
              <a:t>в) белые птиц.., демонстрац..я мод</a:t>
            </a:r>
          </a:p>
          <a:p>
            <a:pPr algn="ctr"/>
            <a:r>
              <a:rPr lang="ru-RU" sz="3600" smtClean="0">
                <a:latin typeface="Comic Sans MS" pitchFamily="66" charset="0"/>
              </a:rPr>
              <a:t>г) три грац..и, ц..рковой трюк</a:t>
            </a:r>
          </a:p>
          <a:p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2743200"/>
            <a:ext cx="8305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Comic Sans MS" pitchFamily="66" charset="0"/>
              </a:rPr>
              <a:t>а) учить цифры, желтый цыпленок</a:t>
            </a:r>
          </a:p>
          <a:p>
            <a:pPr algn="ctr"/>
            <a:r>
              <a:rPr lang="ru-RU" sz="3600" dirty="0" smtClean="0">
                <a:latin typeface="Comic Sans MS" pitchFamily="66" charset="0"/>
              </a:rPr>
              <a:t>б) круглолицый малыш, ходить на цыпочках</a:t>
            </a:r>
          </a:p>
          <a:p>
            <a:pPr algn="ctr"/>
            <a:r>
              <a:rPr lang="ru-RU" sz="3600" dirty="0" smtClean="0">
                <a:latin typeface="Comic Sans MS" pitchFamily="66" charset="0"/>
              </a:rPr>
              <a:t>в) белые птицы, демонстрация мод</a:t>
            </a:r>
          </a:p>
          <a:p>
            <a:pPr algn="ctr"/>
            <a:r>
              <a:rPr lang="ru-RU" sz="3600" dirty="0" smtClean="0">
                <a:latin typeface="Comic Sans MS" pitchFamily="66" charset="0"/>
              </a:rPr>
              <a:t>г) три грации, цирковой трюк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287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23</cp:revision>
  <dcterms:created xsi:type="dcterms:W3CDTF">2015-03-03T17:25:32Z</dcterms:created>
  <dcterms:modified xsi:type="dcterms:W3CDTF">2019-01-12T07:29:53Z</dcterms:modified>
</cp:coreProperties>
</file>