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29"/>
  </p:notesMasterIdLst>
  <p:sldIdLst>
    <p:sldId id="256" r:id="rId2"/>
    <p:sldId id="257" r:id="rId3"/>
    <p:sldId id="259" r:id="rId4"/>
    <p:sldId id="258" r:id="rId5"/>
    <p:sldId id="305" r:id="rId6"/>
    <p:sldId id="260" r:id="rId7"/>
    <p:sldId id="261" r:id="rId8"/>
    <p:sldId id="307" r:id="rId9"/>
    <p:sldId id="308" r:id="rId10"/>
    <p:sldId id="310" r:id="rId11"/>
    <p:sldId id="309" r:id="rId12"/>
    <p:sldId id="300" r:id="rId13"/>
    <p:sldId id="274" r:id="rId14"/>
    <p:sldId id="280" r:id="rId15"/>
    <p:sldId id="301" r:id="rId16"/>
    <p:sldId id="295" r:id="rId17"/>
    <p:sldId id="296" r:id="rId18"/>
    <p:sldId id="302" r:id="rId19"/>
    <p:sldId id="297" r:id="rId20"/>
    <p:sldId id="303" r:id="rId21"/>
    <p:sldId id="282" r:id="rId22"/>
    <p:sldId id="283" r:id="rId23"/>
    <p:sldId id="298" r:id="rId24"/>
    <p:sldId id="306" r:id="rId25"/>
    <p:sldId id="304" r:id="rId26"/>
    <p:sldId id="293" r:id="rId27"/>
    <p:sldId id="299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500" autoAdjust="0"/>
    <p:restoredTop sz="94660"/>
  </p:normalViewPr>
  <p:slideViewPr>
    <p:cSldViewPr>
      <p:cViewPr>
        <p:scale>
          <a:sx n="66" d="100"/>
          <a:sy n="66" d="100"/>
        </p:scale>
        <p:origin x="-6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  <c:overlay val="1"/>
    </c:title>
    <c:view3D>
      <c:hPercent val="44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6.2377286521193336E-2"/>
          <c:y val="3.1522169853102279E-2"/>
          <c:w val="0.93273416136790355"/>
          <c:h val="0.60641265312528669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2.3559444854339463E-2"/>
                  <c:y val="-3.5274176586512634E-2"/>
                </c:manualLayout>
              </c:layout>
              <c:showVal val="1"/>
            </c:dLbl>
            <c:dLbl>
              <c:idx val="1"/>
              <c:layout>
                <c:manualLayout>
                  <c:x val="2.3690243020697652E-2"/>
                  <c:y val="-3.5596970679231753E-2"/>
                </c:manualLayout>
              </c:layout>
              <c:showVal val="1"/>
            </c:dLbl>
            <c:dLbl>
              <c:idx val="2"/>
              <c:layout>
                <c:manualLayout>
                  <c:x val="2.3838791656419393E-2"/>
                  <c:y val="-5.3895484054884917E-2"/>
                </c:manualLayout>
              </c:layout>
              <c:showVal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низкий</c:v>
                </c:pt>
                <c:pt idx="1">
                  <c:v>средний</c:v>
                </c:pt>
                <c:pt idx="2">
                  <c:v>высокий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0.56000000000000005</c:v>
                </c:pt>
                <c:pt idx="1">
                  <c:v>0.37000000000000038</c:v>
                </c:pt>
                <c:pt idx="2">
                  <c:v>7.0000000000000034E-2</c:v>
                </c:pt>
              </c:numCache>
            </c:numRef>
          </c:val>
        </c:ser>
        <c:dLbls/>
        <c:gapDepth val="0"/>
        <c:shape val="box"/>
        <c:axId val="112721920"/>
        <c:axId val="112723456"/>
        <c:axId val="0"/>
      </c:bar3DChart>
      <c:catAx>
        <c:axId val="112721920"/>
        <c:scaling>
          <c:orientation val="minMax"/>
        </c:scaling>
        <c:axPos val="b"/>
        <c:numFmt formatCode="General" sourceLinked="1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12723456"/>
        <c:crosses val="autoZero"/>
        <c:auto val="1"/>
        <c:lblAlgn val="ctr"/>
        <c:lblOffset val="100"/>
        <c:tickLblSkip val="1"/>
        <c:tickMarkSkip val="1"/>
      </c:catAx>
      <c:valAx>
        <c:axId val="112723456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 rot="-5400000" vert="horz"/>
              <a:lstStyle/>
              <a:p>
                <a:pPr algn="ctr"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ru-RU" b="0"/>
                  <a:t>Количество учащихся, в%</a:t>
                </a:r>
              </a:p>
            </c:rich>
          </c:tx>
          <c:layout>
            <c:manualLayout>
              <c:xMode val="edge"/>
              <c:yMode val="edge"/>
              <c:x val="2.4080495880290011E-2"/>
              <c:y val="0.12436627374240962"/>
            </c:manualLayout>
          </c:layout>
          <c:spPr>
            <a:noFill/>
            <a:ln w="25400">
              <a:noFill/>
            </a:ln>
          </c:spPr>
        </c:title>
        <c:numFmt formatCode="0%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127219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hPercent val="68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2869565217391302"/>
          <c:y val="5.5363321799308321E-2"/>
          <c:w val="0.57565217391304369"/>
          <c:h val="0.69204152249135054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константирующий этап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7.2211232536429134E-3"/>
                  <c:y val="4.6216350347393883E-3"/>
                </c:manualLayout>
              </c:layout>
              <c:showVal val="1"/>
            </c:dLbl>
            <c:dLbl>
              <c:idx val="1"/>
              <c:layout>
                <c:manualLayout>
                  <c:x val="6.6675624591295175E-3"/>
                  <c:y val="-1.537210725607743E-3"/>
                </c:manualLayout>
              </c:layout>
              <c:showVal val="1"/>
            </c:dLbl>
            <c:dLbl>
              <c:idx val="2"/>
              <c:layout>
                <c:manualLayout>
                  <c:x val="1.4849045338393482E-2"/>
                  <c:y val="1.8916967987117799E-3"/>
                </c:manualLayout>
              </c:layout>
              <c:showVal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 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7.0000000000000021E-2</c:v>
                </c:pt>
                <c:pt idx="1">
                  <c:v>0.37000000000000011</c:v>
                </c:pt>
                <c:pt idx="2">
                  <c:v>0.56000000000000005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контрольный этап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1.4764903162887463E-2"/>
                  <c:y val="-2.6711372747060137E-2"/>
                </c:manualLayout>
              </c:layout>
              <c:showVal val="1"/>
            </c:dLbl>
            <c:dLbl>
              <c:idx val="1"/>
              <c:layout>
                <c:manualLayout>
                  <c:x val="2.2906815383794712E-2"/>
                  <c:y val="-2.5377703717183148E-2"/>
                </c:manualLayout>
              </c:layout>
              <c:showVal val="1"/>
            </c:dLbl>
            <c:dLbl>
              <c:idx val="2"/>
              <c:layout>
                <c:manualLayout>
                  <c:x val="1.8874993719715769E-2"/>
                  <c:y val="-4.7123309340993187E-2"/>
                </c:manualLayout>
              </c:layout>
              <c:showVal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 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0.44</c:v>
                </c:pt>
                <c:pt idx="1">
                  <c:v>0.37000000000000011</c:v>
                </c:pt>
                <c:pt idx="2">
                  <c:v>0.19</c:v>
                </c:pt>
              </c:numCache>
            </c:numRef>
          </c:val>
        </c:ser>
        <c:dLbls/>
        <c:gapDepth val="0"/>
        <c:shape val="box"/>
        <c:axId val="119327744"/>
        <c:axId val="119338112"/>
        <c:axId val="0"/>
      </c:bar3DChart>
      <c:catAx>
        <c:axId val="11932774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ru-RU"/>
                  <a:t>Уровни сформированности знаний</a:t>
                </a:r>
              </a:p>
            </c:rich>
          </c:tx>
          <c:layout>
            <c:manualLayout>
              <c:xMode val="edge"/>
              <c:yMode val="edge"/>
              <c:x val="0.25391304347826077"/>
              <c:y val="0.85121107266436391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19338112"/>
        <c:crosses val="autoZero"/>
        <c:auto val="1"/>
        <c:lblAlgn val="ctr"/>
        <c:lblOffset val="100"/>
        <c:tickLblSkip val="1"/>
        <c:tickMarkSkip val="1"/>
      </c:catAx>
      <c:valAx>
        <c:axId val="119338112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ru-RU"/>
                  <a:t>Количество учащихся, в %</a:t>
                </a:r>
              </a:p>
            </c:rich>
          </c:tx>
          <c:layout>
            <c:manualLayout>
              <c:xMode val="edge"/>
              <c:yMode val="edge"/>
              <c:x val="5.5652173913043827E-2"/>
              <c:y val="0.10726643598616038"/>
            </c:manualLayout>
          </c:layout>
          <c:spPr>
            <a:noFill/>
            <a:ln w="25400">
              <a:noFill/>
            </a:ln>
          </c:spPr>
        </c:title>
        <c:numFmt formatCode="0%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1932774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2347826086956524"/>
          <c:y val="0.34948096885813335"/>
          <c:w val="0.26956521739130435"/>
          <c:h val="0.30103806228373708"/>
        </c:manualLayout>
      </c:layout>
      <c:spPr>
        <a:noFill/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AE535-BB28-42E1-BB9F-C87190B4B6BB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F8190E-F24C-4798-833D-B35EC4F2F8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0670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500174"/>
            <a:ext cx="8640960" cy="2144850"/>
          </a:xfrm>
        </p:spPr>
        <p:txBody>
          <a:bodyPr>
            <a:normAutofit fontScale="90000"/>
          </a:bodyPr>
          <a:lstStyle/>
          <a:p>
            <a:r>
              <a:rPr lang="ru-RU" altLang="ru-RU" sz="4000" b="1" dirty="0" smtClean="0">
                <a:latin typeface="Calibri" pitchFamily="34" charset="0"/>
              </a:rPr>
              <a:t>Внеурочная деятельность</a:t>
            </a:r>
            <a:br>
              <a:rPr lang="ru-RU" altLang="ru-RU" sz="4000" b="1" dirty="0" smtClean="0">
                <a:latin typeface="Calibri" pitchFamily="34" charset="0"/>
              </a:rPr>
            </a:br>
            <a:r>
              <a:rPr lang="ru-RU" altLang="ru-RU" sz="4000" b="1" dirty="0" smtClean="0">
                <a:latin typeface="Calibri" pitchFamily="34" charset="0"/>
              </a:rPr>
              <a:t>«Формирование </a:t>
            </a:r>
            <a:r>
              <a:rPr lang="ru-RU" altLang="ru-RU" sz="4000" b="1" dirty="0" smtClean="0">
                <a:latin typeface="Calibri" pitchFamily="34" charset="0"/>
              </a:rPr>
              <a:t>знаний о</a:t>
            </a:r>
            <a:r>
              <a:rPr lang="en-US" altLang="ru-RU" sz="4000" b="1" dirty="0" smtClean="0">
                <a:latin typeface="Calibri" pitchFamily="34" charset="0"/>
              </a:rPr>
              <a:t> </a:t>
            </a:r>
            <a:r>
              <a:rPr lang="ru-RU" altLang="ru-RU" sz="4000" b="1" dirty="0" smtClean="0">
                <a:latin typeface="Calibri" pitchFamily="34" charset="0"/>
              </a:rPr>
              <a:t>живой природе у младших </a:t>
            </a:r>
            <a:r>
              <a:rPr lang="ru-RU" altLang="ru-RU" sz="4000" b="1" dirty="0" smtClean="0">
                <a:latin typeface="Calibri" pitchFamily="34" charset="0"/>
              </a:rPr>
              <a:t>школьников»</a:t>
            </a:r>
            <a:r>
              <a:rPr lang="es-ES" altLang="ru-RU" sz="3600" b="1" dirty="0">
                <a:solidFill>
                  <a:srgbClr val="004C00"/>
                </a:solidFill>
                <a:latin typeface="Calibri" pitchFamily="34" charset="0"/>
              </a:rPr>
              <a:t/>
            </a:r>
            <a:br>
              <a:rPr lang="es-ES" altLang="ru-RU" sz="3600" b="1" dirty="0">
                <a:solidFill>
                  <a:srgbClr val="004C00"/>
                </a:solidFill>
                <a:latin typeface="Calibri" pitchFamily="34" charset="0"/>
              </a:rPr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60" y="6407616"/>
            <a:ext cx="1279044" cy="45719"/>
          </a:xfrm>
        </p:spPr>
        <p:txBody>
          <a:bodyPr>
            <a:normAutofit fontScale="25000" lnSpcReduction="20000"/>
          </a:bodyPr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20072" y="3789040"/>
            <a:ext cx="3384376" cy="185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2200" b="1" kern="0" dirty="0">
                <a:latin typeface="Times New Roman" pitchFamily="18" charset="0"/>
                <a:cs typeface="Times New Roman" pitchFamily="18" charset="0"/>
              </a:rPr>
              <a:t>Выполнила</a:t>
            </a:r>
            <a:r>
              <a:rPr lang="ru-RU" sz="2200" b="1" kern="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2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kern="0" dirty="0" smtClean="0"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sz="2200" kern="0" dirty="0" smtClean="0">
                <a:latin typeface="Times New Roman" pitchFamily="18" charset="0"/>
                <a:cs typeface="Times New Roman" pitchFamily="18" charset="0"/>
              </a:rPr>
              <a:t>МОУ Фировская СОШ Жукова </a:t>
            </a:r>
            <a:r>
              <a:rPr lang="ru-RU" sz="2200" kern="0" dirty="0" smtClean="0">
                <a:latin typeface="Times New Roman" pitchFamily="18" charset="0"/>
                <a:cs typeface="Times New Roman" pitchFamily="18" charset="0"/>
              </a:rPr>
              <a:t>Юлия Александровна</a:t>
            </a:r>
            <a:endParaRPr lang="ru-RU" sz="2200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00364" y="5643578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</a:t>
            </a:r>
            <a:r>
              <a:rPr lang="ru-RU" b="1" dirty="0" smtClean="0"/>
              <a:t>28.03.2017 г</a:t>
            </a:r>
          </a:p>
          <a:p>
            <a:r>
              <a:rPr lang="ru-RU" b="1" dirty="0" smtClean="0"/>
              <a:t>         МБОУ  РСОШ.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785918" y="357166"/>
            <a:ext cx="55721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800" b="1" dirty="0" smtClean="0">
                <a:latin typeface="Calibri" pitchFamily="34" charset="0"/>
              </a:rPr>
              <a:t>Панорама методических идей </a:t>
            </a:r>
            <a:br>
              <a:rPr lang="ru-RU" altLang="ru-RU" sz="2800" b="1" dirty="0" smtClean="0">
                <a:latin typeface="Calibri" pitchFamily="34" charset="0"/>
              </a:rPr>
            </a:br>
            <a:r>
              <a:rPr lang="ru-RU" altLang="ru-RU" sz="2800" b="1" dirty="0" smtClean="0">
                <a:latin typeface="Calibri" pitchFamily="34" charset="0"/>
              </a:rPr>
              <a:t>«К вершинам мастерства»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415996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1928803"/>
            <a:ext cx="7745505" cy="4197360"/>
          </a:xfrm>
        </p:spPr>
        <p:txBody>
          <a:bodyPr/>
          <a:lstStyle/>
          <a:p>
            <a:pPr algn="just"/>
            <a:r>
              <a:rPr lang="ru-RU" dirty="0"/>
              <a:t>Анализ общеобразовательных программ по предмету «Окружающий мир» показал, что во всех рассмотренных программах заложены основы для формирования у младших школьников знаний о живой </a:t>
            </a:r>
            <a:r>
              <a:rPr lang="ru-RU" dirty="0" smtClean="0"/>
              <a:t>природе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/>
              <a:t>Анализ общеобразовательных программ по предмету «Окружающий мир»</a:t>
            </a:r>
            <a:endParaRPr lang="ru-RU" sz="2400" b="1" dirty="0"/>
          </a:p>
        </p:txBody>
      </p:sp>
      <p:pic>
        <p:nvPicPr>
          <p:cNvPr id="3075" name="Picture 3" descr="C:\Users\Vasya\Desktop\1743094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077072"/>
            <a:ext cx="288032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Vasya\Desktop\bd0040fd298c8e1e1ede84d5aaf340d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077072"/>
            <a:ext cx="266429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Vasya\Desktop\normal_окр_мир_2кл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77072"/>
            <a:ext cx="259228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88252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Оптимальными методами формировании знаний о живой природе в начальной школе являются, на мой взгляд, наблюдение, экскурсия, игра, сочетаемые со словесными методами, такими как, рассказ и беседа. 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348" y="571480"/>
            <a:ext cx="7756263" cy="1054250"/>
          </a:xfrm>
        </p:spPr>
        <p:txBody>
          <a:bodyPr/>
          <a:lstStyle/>
          <a:p>
            <a:r>
              <a:rPr lang="ru-RU" sz="2800" b="1" dirty="0" smtClean="0"/>
              <a:t>Методы формирования знаний о живой природе</a:t>
            </a:r>
            <a:endParaRPr lang="ru-RU" sz="2800" b="1" dirty="0"/>
          </a:p>
        </p:txBody>
      </p:sp>
      <p:pic>
        <p:nvPicPr>
          <p:cNvPr id="2050" name="Picture 2" descr="C:\Users\Vasya\Desktop\392492_html_m664722d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9" y="3861048"/>
            <a:ext cx="3672407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Vasya\Desktop\186326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61048"/>
            <a:ext cx="3744415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00579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836712"/>
          <a:ext cx="9144000" cy="5712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536"/>
                <a:gridCol w="1944216"/>
                <a:gridCol w="1368152"/>
                <a:gridCol w="2520280"/>
                <a:gridCol w="2915816"/>
              </a:tblGrid>
              <a:tr h="6947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Название этапа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Срок проведения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Цель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Методы, приёмы,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средства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652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Констатирующий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Сентябрь 2016г.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3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Выявление уровня </a:t>
                      </a:r>
                      <a:r>
                        <a:rPr lang="ru-RU" sz="1800" dirty="0" err="1">
                          <a:latin typeface="Times New Roman"/>
                          <a:ea typeface="Calibri"/>
                          <a:cs typeface="Times New Roman"/>
                        </a:rPr>
                        <a:t>сформированности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 знаний о живой природе у учащихся.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Тестирование, математические методы обработки результатов исследования.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880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Формирующий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Октябрь 2016г.-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Ноябрь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2016г.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3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Формирование знаний о живой природе у учащихся.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Отбор методов обучения, разработка и проведение уроков по окружающему миру, направленных на формирование знаний о живой природе у учащихся.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642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Контрольный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Декабрь 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2016г.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3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Оценить эффективность формирующего этапа исследования, проанализировать результаты и сделать выводы.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Тестирование, математические методы обработки результатов исследования.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92696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Программа эмпирического исследования</a:t>
            </a:r>
            <a:endParaRPr lang="ru-RU" sz="28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268760"/>
            <a:ext cx="9143999" cy="5589241"/>
          </a:xfrm>
        </p:spPr>
        <p:txBody>
          <a:bodyPr>
            <a:normAutofit/>
          </a:bodyPr>
          <a:lstStyle/>
          <a:p>
            <a:pPr indent="-255588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1 блок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Отличительные признаки и объекты живой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		природы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 (5 вопросов)</a:t>
            </a:r>
          </a:p>
          <a:p>
            <a:pPr indent="-255588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блок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«Знания о животных» (6 вопросов)</a:t>
            </a:r>
          </a:p>
          <a:p>
            <a:pPr indent="-255588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блок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«Знания о растениях» (5 вопросов)</a:t>
            </a:r>
          </a:p>
          <a:p>
            <a:pPr indent="-255588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блок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Знания о взаимоотношениях между живыми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		организмами» (5 вопросов)</a:t>
            </a:r>
          </a:p>
          <a:p>
            <a:pPr marL="0" indent="0" algn="ctr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Правильный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ответ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-2 балла, неполный – 1 балл, неправильный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0 баллов</a:t>
            </a:r>
          </a:p>
          <a:p>
            <a:pPr marL="0" indent="0" algn="ctr">
              <a:buNone/>
            </a:pP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Ранжирование 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полученных баллов после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тестирования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611313" indent="276225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34-30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баллов – высокий уровень;</a:t>
            </a:r>
          </a:p>
          <a:p>
            <a:pPr marL="1611313" indent="276225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29-18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баллов – средний уровень;</a:t>
            </a:r>
          </a:p>
          <a:p>
            <a:pPr marL="1611313" indent="276225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17-0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баллов – низкий уровень.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Выявление уровня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знаний о живой природе у учащихся 3-го класса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702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30555447"/>
              </p:ext>
            </p:extLst>
          </p:nvPr>
        </p:nvGraphicFramePr>
        <p:xfrm>
          <a:off x="457200" y="2060848"/>
          <a:ext cx="8229600" cy="4065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435766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Уровни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знаний учащихся о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живой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природе на констатирующем этапе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исследования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647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86508200"/>
              </p:ext>
            </p:extLst>
          </p:nvPr>
        </p:nvGraphicFramePr>
        <p:xfrm>
          <a:off x="16628" y="620688"/>
          <a:ext cx="9127372" cy="6341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2532"/>
                <a:gridCol w="4235101"/>
                <a:gridCol w="3339739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</a:t>
                      </a:r>
                      <a:r>
                        <a:rPr lang="ru-RU" baseline="0" dirty="0" smtClean="0"/>
                        <a:t> и тема урока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Цель урока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Методы</a:t>
                      </a:r>
                      <a:endParaRPr lang="ru-RU" dirty="0"/>
                    </a:p>
                  </a:txBody>
                  <a:tcPr/>
                </a:tc>
              </a:tr>
              <a:tr h="19442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1)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Живые организмы и неживые предметы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Познакомить учеников с живыми организмами и их свойствами, с неживыми предметами, с отличиями живых организмов от неживых предметов; развивать умения наблюдать, логически и творчески мыслить; воспитывать бережное отношение ко всему живому вокруг нас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Загадки, кроссворд, игра «Живое – неживое», презентация, работа с картинками в парах: «Разделить объекты природы на две группы», беседа о природе и о роли природы в нашей жизни и бережном к ней отношении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40360">
                <a:tc>
                  <a:txBody>
                    <a:bodyPr/>
                    <a:lstStyle/>
                    <a:p>
                      <a:pPr indent="215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2)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Осенние изменения в природе. Урок-экскурсия на пришкольный участок.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Провести наблюдения за изменениями в природе;  развивать умение называть отличительные признаки растений осенью в сравнении с летом;</a:t>
                      </a:r>
                      <a:b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продолжить формирование понятий “неживая»  и «живая» природа”, актуализировать представления о жизненных формах растений; учить наблюдению за поведением животных; продолжить формирование умения эстетически воспринимать природу вокруг себя; формировать представления об экологических связях и зависимостях явлений и объектов живой природы.</a:t>
                      </a:r>
                    </a:p>
                    <a:p>
                      <a:pPr algn="just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Беседа о природе, чтение стихотворения А.С. Пушкина «Унылая пора»,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А.Майкова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«Листопад», Л. Некрасова «Промелькнуло быстро лето», загадки, игра «Живое-неживое», наблюдение за деревьями, насекомыми, птицами, сбор листьев.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0466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Программа формирующего этапа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287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86508200"/>
              </p:ext>
            </p:extLst>
          </p:nvPr>
        </p:nvGraphicFramePr>
        <p:xfrm>
          <a:off x="16628" y="0"/>
          <a:ext cx="9127372" cy="7061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2532"/>
                <a:gridCol w="3796987"/>
                <a:gridCol w="3777853"/>
              </a:tblGrid>
              <a:tr h="62230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</a:t>
                      </a:r>
                      <a:r>
                        <a:rPr lang="ru-RU" baseline="0" dirty="0" smtClean="0"/>
                        <a:t> и тема урока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Цель урока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Методы</a:t>
                      </a:r>
                      <a:endParaRPr lang="ru-RU" dirty="0"/>
                    </a:p>
                  </a:txBody>
                  <a:tcPr/>
                </a:tc>
              </a:tr>
              <a:tr h="22225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3)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Природа в опасности. Охрана природы.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Познакомить учащихся с тем, как человек влияет на природу и с какой целью создана Красная книга; развивать речь, мышление, обогатить словарный запас обучаемых; воспитывать любовь к природе и учить правильному поведению в природе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Рассказ учителя «Почему природа находится в опасности», знакомство с Красной книгой,  показ на интерактивной доске растений и животных, занесенных в Красную книгу; задание (нарисовать запрещающий, охранный знак); тестирование на тему «Природа в опасности».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783782">
                <a:tc>
                  <a:txBody>
                    <a:bodyPr/>
                    <a:lstStyle/>
                    <a:p>
                      <a:pPr indent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4)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Мир растений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Познакомить с основной классификацией растений; рассмотреть особенности каждой группы растений; развивать речь, мышление, обогатить словарный запас обучаемых; воспитывать любовь к природе и учить правильному поведению в природе.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Рассказ учителя о видах растений, беседа о растениях, составление опорной схемы «Что нужно растению для жизни, заполнение таблицы, индивидуальная работа в тетрадях с самопроверкой «Какое растение является лишним».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0081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5)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Грибы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Сформировать представления о грибах как об особом царстве живой природы; познакомить с особенностями строения и разновидностями грибов; дать понятие микроскопические грибы; формировать представление о роли грибов в жизни растений, животных и человека; воспитывать бережное отношение к природе.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Беседа о грибах, презентация «Путешествие в царство грибов», составление опорной схемы «Части гриба», работа в парах «отличительные особенности растений и грибов», наблюдение (работа с микроскопом «Рассматривание плесневого гриба»), тест «Грибы», игра «Положи съедобные грибы в корзину».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4287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20294475"/>
              </p:ext>
            </p:extLst>
          </p:nvPr>
        </p:nvGraphicFramePr>
        <p:xfrm>
          <a:off x="0" y="-6337"/>
          <a:ext cx="9144000" cy="73737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2661"/>
                <a:gridCol w="3555621"/>
                <a:gridCol w="2805718"/>
              </a:tblGrid>
              <a:tr h="51570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</a:t>
                      </a:r>
                      <a:r>
                        <a:rPr lang="ru-RU" baseline="0" dirty="0" smtClean="0"/>
                        <a:t> и тема урока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Цель урока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Методы</a:t>
                      </a:r>
                      <a:endParaRPr lang="ru-RU" dirty="0"/>
                    </a:p>
                  </a:txBody>
                  <a:tcPr/>
                </a:tc>
              </a:tr>
              <a:tr h="126344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6)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Мир животных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Знакомство с разнообразием животных и их классификацией по групповым признакам.</a:t>
                      </a:r>
                    </a:p>
                    <a:p>
                      <a:pPr algn="just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Беседа о животных, загадки, работа в группах: «Составление рассказа об определенном классе животных по плану», фотографии животных, презентация.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676054">
                <a:tc>
                  <a:txBody>
                    <a:bodyPr/>
                    <a:lstStyle/>
                    <a:p>
                      <a:pPr indent="215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7)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Разнообразие животных 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Познакомить с разнообразием видового состава животных на Земле и классификацией животных по их групповым признакам;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расширять кругозор учащихся и общие представления о животных; воспитывать бережное отношение к природе, развивать интерес к её изучению.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Беседа «Животные в жизни людей»,  загадки, кроссворд, индивидуальная работа в тетради, тест «Что вы знаете о животных».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19176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8)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Лес – природное сообщество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Изучение природного сообщества леса, закрепление знаний о понятии «природное сообщество»; развитие познавательного интереса, наблюдательности, умения анализировать, делать выводы; формирование убеждения у учащихся о личной ответственности каждого человека за состояние природной среды, чувство уважения к окружающему миру.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Беседа о роли леса в жизни людей; задание: «Почему засох мой лес?», составление опорных схем «Экологические связи в лесу», мультфильм «Жизнь леса», викторина «Значение леса», карточки с ситуационными задачами.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9522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20294475"/>
              </p:ext>
            </p:extLst>
          </p:nvPr>
        </p:nvGraphicFramePr>
        <p:xfrm>
          <a:off x="0" y="-6338"/>
          <a:ext cx="9144000" cy="6722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2661"/>
                <a:gridCol w="3555621"/>
                <a:gridCol w="2805718"/>
              </a:tblGrid>
              <a:tr h="68754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</a:t>
                      </a:r>
                      <a:r>
                        <a:rPr lang="ru-RU" baseline="0" dirty="0" smtClean="0"/>
                        <a:t> и тема урока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Цель урока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Методы</a:t>
                      </a:r>
                      <a:endParaRPr lang="ru-RU" dirty="0"/>
                    </a:p>
                  </a:txBody>
                  <a:tcPr/>
                </a:tc>
              </a:tr>
              <a:tr h="2747793">
                <a:tc>
                  <a:txBody>
                    <a:bodyPr/>
                    <a:lstStyle/>
                    <a:p>
                      <a:pPr indent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9)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Какие бывают растения? Какие бывают животные?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Познакомить детей с названиями групп растений, с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растениями, относящимися к той или иной группе; обобщить знания детей о животных на этой основе; разделить животных на группы: птицы, рыбы, звери,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насекомые; дать представление о невидимых нитях в природе;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воспитывать любовь и бережное отношение к природе.</a:t>
                      </a:r>
                    </a:p>
                    <a:p>
                      <a:pPr algn="just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Картина «Лес»; гербарий мать-и-мачехи, одуванчика, других растений; рисунки отдельных животных, видеофрагменты о растениях и животных, работа с таблицей, работа со схемой, загадки.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2206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10)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Птицы – лесные жители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Познакомить детей с лесными птицами, с голосами лесных птиц, с особенностями их поведения; развивать умение находить взаимосвязь в природе; способствовать формированию умений: выделять признаки предметов, проводить простые наблюдения. Развивать познавательный интерес к изучению нового материала; воспитывать любовь к природе и бережное отношение ко всему живому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Создание проблемной ситуации (Зачем птицам клюв? Для чего птицам перья? А зачем птицам летать? Почему птицы поют?, Значение птиц в жизни человека); решение проблемы в группах, сообщения детей о птицах, загадки, тест «птицы - лесные жители», презентация.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9522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78677024"/>
              </p:ext>
            </p:extLst>
          </p:nvPr>
        </p:nvGraphicFramePr>
        <p:xfrm>
          <a:off x="0" y="0"/>
          <a:ext cx="9144000" cy="7406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9763"/>
                <a:gridCol w="3719593"/>
                <a:gridCol w="3254644"/>
              </a:tblGrid>
              <a:tr h="54868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</a:t>
                      </a:r>
                      <a:r>
                        <a:rPr lang="ru-RU" baseline="0" dirty="0" smtClean="0"/>
                        <a:t> и тема урока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Цель урока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Методы</a:t>
                      </a:r>
                      <a:endParaRPr lang="ru-RU" dirty="0"/>
                    </a:p>
                  </a:txBody>
                  <a:tcPr/>
                </a:tc>
              </a:tr>
              <a:tr h="155680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11)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Кто такие рыбы?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Формировать представления детей о подводном мире; показать отличие рыб от других представителей животного мира; расширить знания детей о жизни рыб, об их разнообразии, о том, какие рыбы есть в водоёмах родного края.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Таблица «Строение рыб»; иллюстрации с изображением морских и пресноводных рыб; иллюстрации с изображением «необычных рыб»; карточки с заданиями, презентация.</a:t>
                      </a:r>
                    </a:p>
                    <a:p>
                      <a:pPr algn="just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981029">
                <a:tc>
                  <a:txBody>
                    <a:bodyPr/>
                    <a:lstStyle/>
                    <a:p>
                      <a:pPr indent="215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12)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Как животные питаются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Продолжить расширение представлений о разнообразии животного мира; показать отличительные признаки  животных; развивать наблюдательность, образность представления, речь, мышление, воображение, самостоятельность, эстетическое отношение к действительности.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Беседа о разнообразии  животного мира, презентация, составление цепей питания, работа в парах: «Соедините виды животных с нужным классом», создание проблемных ситуаций, загадки, сообщения детей о диких животных.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27532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13)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Растениеводство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Сформировать представление о растениеводстве, как составной части сельского хозяйства, его значении для человека; научить различать культурные растения, а также анализировать, обобщать полученные знания; воспитывать бережное отношение к продуктам растениеводства, к хлебу.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Гербарии зерновых культур, рисунки растений, рисунки с изображением представителей сельскохозяйственных профессий, просмотр видеофрагмента о с\х работах, работа со схемами, картинками, плакатами, выполнение заданий на карточках, игра «Зачеркни лишнее слово», отгадывание загадок, рассказ учителя о пользе хлеба, беседа по теме урока.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2232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" y="548680"/>
            <a:ext cx="8604447" cy="3240360"/>
          </a:xfrm>
        </p:spPr>
        <p:txBody>
          <a:bodyPr>
            <a:noAutofit/>
          </a:bodyPr>
          <a:lstStyle/>
          <a:p>
            <a:pPr indent="20638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Новый федеральный стандарт начального образования предусматривает обязательное  ознакомление младших школьников с природой. И основную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роль здесь выполняют уроки окружающего мира.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Vasya\Desktop\img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5"/>
            <a:ext cx="7920880" cy="410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5367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78677024"/>
              </p:ext>
            </p:extLst>
          </p:nvPr>
        </p:nvGraphicFramePr>
        <p:xfrm>
          <a:off x="0" y="188640"/>
          <a:ext cx="9144000" cy="648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9763"/>
                <a:gridCol w="3719593"/>
                <a:gridCol w="3254644"/>
              </a:tblGrid>
              <a:tr h="6813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</a:t>
                      </a:r>
                      <a:r>
                        <a:rPr lang="ru-RU" baseline="0" dirty="0" smtClean="0"/>
                        <a:t> и тема урока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Цель урока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Методы</a:t>
                      </a:r>
                      <a:endParaRPr lang="ru-RU" dirty="0"/>
                    </a:p>
                  </a:txBody>
                  <a:tcPr/>
                </a:tc>
              </a:tr>
              <a:tr h="3428777">
                <a:tc>
                  <a:txBody>
                    <a:bodyPr/>
                    <a:lstStyle/>
                    <a:p>
                      <a:pPr indent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14)</a:t>
                      </a: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Поле и его обитатели. Жители поля.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Создать условия для формирования первичного представления о поле и большом разнообразии полевых культур, об обитателях поля; раскрыть значение и роль полевых культур для жизнедеятельности человека; продолжить развитие и становление интеллектуальных умений (сравнение, обобщение, классификация, анализ); воспитывать любовь к природе, интерес к разнообразию растительного и животного мира, учить видеть и ценить прекрасное.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Проверка знаний о луге с помощью теста; взаимопроверка по результатам выполнения теста, создание проблемной ситуации: разделить рисунки растений на 2 группы; работа с учебником, рассказ учащихся о культурных растениях и о животных луга; работа в парах: составление цепей питания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3706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15)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Размножение и развитие растений.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Расширять знания о жизни растений; дать учащимся представление о размножении и развитии растений из семени, учить быть наблюдательным; учить бережно относиться к насекомым-опылителям.</a:t>
                      </a:r>
                    </a:p>
                    <a:p>
                      <a:pPr algn="just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Сказка В. Бианки «Сова», викторина «Узнай растения», работа с таблицей «Разнообразие растений», практическая работа «Плоды-путешественники», рассказ учителя «Как развивается растение», самостоятельная работа «Вставь пропущенные слова».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2232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" y="1"/>
            <a:ext cx="9166600" cy="328498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Тема урока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Живые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организмы и неживые предметы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 урока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Познакомить учеников с живыми организмами и их свойствами, с неживыми предметами, с отличиями живых организмов от неживых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предметов.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Методы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загадки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кроссворд, игра «Живое – неживое», презентация, работа с картинками в парах: «Разделить объекты природы на две группы», беседа о природе и о роли природы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нашей жизни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бережном к ней отношении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Vasya\Desktop\img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140968"/>
            <a:ext cx="6480720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5696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"/>
            <a:ext cx="9143999" cy="3933056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Тема урока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Осенние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изменения в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природе (урок-			     	   экскурсия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пришкольный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участок).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урока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провести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наблюдения за изменениями в природе;  развивать умение называть отличительные признаки растений осенью в сравнении 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летом.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Методы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беседа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 природе, чтение стихотворения А.С. Пушкина «Унылая пора»,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А.Майкова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«Листопад»,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Некрасова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«Промелькнуло быстро лето», загадки, игра «Живое-неживое», наблюдение за деревьями, насекомыми, птицами, сбор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листьев.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Vasya\Desktop\p90_gnomiki_19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77680"/>
            <a:ext cx="388843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Vasya\Desktop\15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05064"/>
            <a:ext cx="3960440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3914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67544" y="155679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Уровни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знаний учащихся о живой природе на констатирующем и контрольном этапах исследования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18012305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Таким образом, мы видим, что проведение формирующего этапа эмпирического исследования позволило повысить у третьеклассников уровень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знаний о живой природе</a:t>
            </a:r>
            <a:r>
              <a:rPr lang="ru-RU" sz="2400" dirty="0"/>
              <a:t>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ВЫВОД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07243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1" y="1412776"/>
            <a:ext cx="8784977" cy="5445225"/>
          </a:xfrm>
        </p:spPr>
        <p:txBody>
          <a:bodyPr>
            <a:normAutofit fontScale="70000" lnSpcReduction="20000"/>
          </a:bodyPr>
          <a:lstStyle/>
          <a:p>
            <a:pPr lvl="0" algn="just"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1. При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изучении нового материала использовать 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частично-поисковый метод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: учащиеся сами добывают знания, а учитель их только направляет. Чаще применять 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практические работы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и задания для формирования умений пользоваться приобретенными знаниями, формирования основ исследовательской деятельности, развития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наблюдательности.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2. Так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как у младших школьников преобладает 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наглядно-образное мышление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, то целесообразно на уроках использовать 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наглядные методы обучения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(демонстрацию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объектов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живойприроды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, рисунков, фотографий, слайдов), особенно при изучении нового материала и для того, чтобы дети, наблюдая объекты природы, учились сравнивать, описывать, обсуждать наблюдаемое, делать выводы.</a:t>
            </a:r>
          </a:p>
          <a:p>
            <a:pPr lvl="0" algn="just"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3. Для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изучения взаимосвязей в природе и этапов развития живых организмов использовать 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метод моделирования и опорные схемы.</a:t>
            </a:r>
          </a:p>
          <a:p>
            <a:pPr marL="0" indent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4406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екомендации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способствующие формированию знаний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живой природе у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младших школьников:</a:t>
            </a:r>
          </a:p>
        </p:txBody>
      </p:sp>
    </p:spTree>
    <p:extLst>
      <p:ext uri="{BB962C8B-B14F-4D97-AF65-F5344CB8AC3E}">
        <p14:creationId xmlns:p14="http://schemas.microsoft.com/office/powerpoint/2010/main" xmlns="" val="243117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" y="1412776"/>
            <a:ext cx="8892480" cy="5445225"/>
          </a:xfrm>
        </p:spPr>
        <p:txBody>
          <a:bodyPr>
            <a:normAutofit/>
          </a:bodyPr>
          <a:lstStyle/>
          <a:p>
            <a:pPr lvl="0" indent="-255588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При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изучении сезонных изменений в природе, знакомства с природой родного края и выработки навыков правильного поведения в природе необходимо проводить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краеведческие и сезонные экскурсии.</a:t>
            </a:r>
          </a:p>
          <a:p>
            <a:pPr lvl="0" indent="-255588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На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каждом уроке использовать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игровые методы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(игры, загадки, кроссворды), т.к. игра вызывает интерес к учебному процессу и в игру включаются все учащиеся.</a:t>
            </a:r>
          </a:p>
          <a:p>
            <a:pPr lvl="0" indent="-255588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 На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уроках должно быть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живое и эмоциональное слово учителя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(рассказ, беседа), именно оно направляет и корректирует внимание детей, но словесные методы не должны занимать слишком много времени на уроке, т.к. внимание детей ослабевает.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4406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екомендации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способствующие формированию знаний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живой природе у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младших школьников:</a:t>
            </a:r>
          </a:p>
        </p:txBody>
      </p:sp>
    </p:spTree>
    <p:extLst>
      <p:ext uri="{BB962C8B-B14F-4D97-AF65-F5344CB8AC3E}">
        <p14:creationId xmlns:p14="http://schemas.microsoft.com/office/powerpoint/2010/main" xmlns="" val="243117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Vasya\Desktop\1253078023_1252991952_1222817525_1222757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4255" y="-93005"/>
            <a:ext cx="9252520" cy="695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1052736"/>
            <a:ext cx="769046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СПАСИБО </a:t>
            </a:r>
          </a:p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ЗА </a:t>
            </a:r>
          </a:p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ВНИМАНИЕ! 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0338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142" y="0"/>
            <a:ext cx="8887338" cy="6858000"/>
          </a:xfrm>
        </p:spPr>
        <p:txBody>
          <a:bodyPr>
            <a:normAutofit/>
          </a:bodyPr>
          <a:lstStyle/>
          <a:p>
            <a:pPr algn="just"/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Цель исследования: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основании теоретического и эмпирического исследования разработать и апробировать комплекс уроков по формированию знаний о живой природе у учащихся 3-го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класса.</a:t>
            </a:r>
          </a:p>
          <a:p>
            <a:pPr algn="just"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430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" y="404664"/>
            <a:ext cx="8676456" cy="2808312"/>
          </a:xfrm>
        </p:spPr>
        <p:txBody>
          <a:bodyPr>
            <a:normAutofit lnSpcReduction="10000"/>
          </a:bodyPr>
          <a:lstStyle/>
          <a:p>
            <a:pPr marL="363538" indent="0" algn="just">
              <a:tabLst>
                <a:tab pos="623888" algn="l"/>
              </a:tabLst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Объект исследования: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процесс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формирования знаний о живой природе у  младших школьников.</a:t>
            </a:r>
          </a:p>
          <a:p>
            <a:pPr marL="363538" indent="0" algn="just">
              <a:tabLst>
                <a:tab pos="623888" algn="l"/>
              </a:tabLst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63538" indent="0" algn="just">
              <a:tabLst>
                <a:tab pos="623888" algn="l"/>
              </a:tabLs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Предмет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исследования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– методы, приемы и средства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формирования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знаний о живой природе на уроках окружающего мира. </a:t>
            </a:r>
          </a:p>
          <a:p>
            <a:endParaRPr lang="ru-RU" sz="2800" dirty="0"/>
          </a:p>
          <a:p>
            <a:endParaRPr lang="ru-RU" dirty="0"/>
          </a:p>
        </p:txBody>
      </p:sp>
      <p:pic>
        <p:nvPicPr>
          <p:cNvPr id="2050" name="Picture 2" descr="C:\Users\Vasya\Desktop\6739008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356992"/>
            <a:ext cx="533357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5971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Более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успешному формированию знаний о живой природе у обучающихся будет способствовать целенаправленное и последовательное применение учителем на уроках окружающего мира разнообразных методов обучения: словесных методов (рассказов и бесед), наглядных методов (презентаций, опорных схем), практических методов (наблюдений, заданий для учащихся, игр).</a:t>
            </a:r>
          </a:p>
          <a:p>
            <a:pPr algn="just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Гипотеза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66886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1" y="692696"/>
            <a:ext cx="8784977" cy="6165305"/>
          </a:xfrm>
        </p:spPr>
        <p:txBody>
          <a:bodyPr>
            <a:normAutofit fontScale="92500"/>
          </a:bodyPr>
          <a:lstStyle/>
          <a:p>
            <a:pPr lvl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1.Проанализировать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литературу по теме исследования: 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выявить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роль знаний о живой природе в формировании личности младших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школьников,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> </a:t>
            </a:r>
            <a:r>
              <a:rPr lang="ru-RU" dirty="0"/>
              <a:t>проанализировать состав знаний о живой природе в образовательных программах начальной школы по предмету «Окружающий мир», </a:t>
            </a:r>
          </a:p>
          <a:p>
            <a:pPr algn="just"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- рассмотреть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психолого-педагогические особенности младших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школьников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изучить методы формирования знаний о живой природе на уроках окружающего мира.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2.Провести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диагностику уровня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знаний  учащихся о живой природе.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Разработать и апробировать комплекс уроков, направленный на формирование знаний о живой природе у  младших школьников.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Оценить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эффективность формирующего этапа исследования и сделать выводы, разработать рекомендации.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807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 исследования: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898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692696"/>
            <a:ext cx="9143999" cy="5433467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Методы исследования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анализ, сравнение, обобщение, тестирование, эмпирическое исследование, математические методы обработки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результатов.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База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исследования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3»А» класс МОУ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Фировская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СОШ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Исследование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проводилось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период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сентября по </a:t>
            </a:r>
          </a:p>
          <a:p>
            <a:pPr marL="0" indent="0">
              <a:tabLst>
                <a:tab pos="363538" algn="l"/>
              </a:tabLs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декабрь 2016 г.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961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772816"/>
            <a:ext cx="7745505" cy="4741911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Ознакомление детей с природой расширяет кругозор, наблюдательность, познавательный интерес. Умение видеть красоту   природы способствует эстетическому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развитию.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>Роль знаний о живой природе в формировании личности </a:t>
            </a:r>
            <a:br>
              <a:rPr lang="ru-RU" sz="2800" b="1" dirty="0" smtClean="0"/>
            </a:br>
            <a:r>
              <a:rPr lang="ru-RU" sz="2800" b="1" dirty="0" smtClean="0"/>
              <a:t>младших школьников</a:t>
            </a:r>
            <a:endParaRPr lang="ru-RU" sz="2800" b="1" dirty="0"/>
          </a:p>
        </p:txBody>
      </p:sp>
      <p:pic>
        <p:nvPicPr>
          <p:cNvPr id="1026" name="Picture 2" descr="C:\Users\Vasya\Desktop\okrujayuschiy-mir-dlya-detey-treh-let-skachat-16516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56992"/>
            <a:ext cx="468052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75957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1700807"/>
            <a:ext cx="7745505" cy="4425355"/>
          </a:xfrm>
        </p:spPr>
        <p:txBody>
          <a:bodyPr/>
          <a:lstStyle/>
          <a:p>
            <a:pPr algn="just"/>
            <a:r>
              <a:rPr lang="ru-RU" dirty="0"/>
              <a:t>Младший школьный возраст является наиболее благоприятным периодом для формирования знаний о живой природе и бережного отношения к ней, так как именно в этом возрасте детям свойственно  единство знаний и переживаний, познавательное отношение к природе и любознательность в сочетании с ярко выраженной </a:t>
            </a:r>
            <a:r>
              <a:rPr lang="ru-RU" dirty="0" smtClean="0"/>
              <a:t>активностью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/>
              <a:t>Психолого-педагогические особенности младших школьников как условие формирования знаний о живой природе</a:t>
            </a:r>
            <a:endParaRPr lang="ru-RU" sz="2400" b="1" dirty="0"/>
          </a:p>
        </p:txBody>
      </p:sp>
      <p:pic>
        <p:nvPicPr>
          <p:cNvPr id="1026" name="Picture 2" descr="C:\Users\Vasya\Desktop\img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365104"/>
            <a:ext cx="460851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632479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4F4F4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722</TotalTime>
  <Words>2274</Words>
  <Application>Microsoft Office PowerPoint</Application>
  <PresentationFormat>Экран (4:3)</PresentationFormat>
  <Paragraphs>170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Твердый переплет</vt:lpstr>
      <vt:lpstr>Внеурочная деятельность «Формирование знаний о живой природе у младших школьников» </vt:lpstr>
      <vt:lpstr>Актуальность</vt:lpstr>
      <vt:lpstr>Слайд 3</vt:lpstr>
      <vt:lpstr>Слайд 4</vt:lpstr>
      <vt:lpstr>Гипотеза</vt:lpstr>
      <vt:lpstr>Задачи исследования:</vt:lpstr>
      <vt:lpstr>Слайд 7</vt:lpstr>
      <vt:lpstr>Роль знаний о живой природе в формировании личности  младших школьников</vt:lpstr>
      <vt:lpstr>Психолого-педагогические особенности младших школьников как условие формирования знаний о живой природе</vt:lpstr>
      <vt:lpstr>Анализ общеобразовательных программ по предмету «Окружающий мир»</vt:lpstr>
      <vt:lpstr>Методы формирования знаний о живой природе</vt:lpstr>
      <vt:lpstr>Программа эмпирического исследования</vt:lpstr>
      <vt:lpstr>Выявление уровня сформированности  знаний о живой природе у учащихся 3-го класса</vt:lpstr>
      <vt:lpstr>Уровни сформированности знаний учащихся о живой природе на констатирующем этапе исследования</vt:lpstr>
      <vt:lpstr>Программа формирующего этапа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Уровни сформированности знаний учащихся о живой природе на констатирующем и контрольном этапах исследования</vt:lpstr>
      <vt:lpstr>ВЫВОД</vt:lpstr>
      <vt:lpstr>Рекомендации, способствующие формированию знаний живой природе у младших школьников:</vt:lpstr>
      <vt:lpstr>Рекомендации, способствующие формированию знаний живой природе у младших школьников: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Выпускная Квалификационная Работа Тема: «Формирование знаний о неживой природе у младших школьников »</dc:title>
  <dc:creator>Администратор</dc:creator>
  <cp:lastModifiedBy>Елена</cp:lastModifiedBy>
  <cp:revision>136</cp:revision>
  <dcterms:created xsi:type="dcterms:W3CDTF">2016-03-15T10:53:42Z</dcterms:created>
  <dcterms:modified xsi:type="dcterms:W3CDTF">2017-03-27T07:10:55Z</dcterms:modified>
</cp:coreProperties>
</file>