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59" r:id="rId5"/>
    <p:sldId id="272" r:id="rId6"/>
    <p:sldId id="277" r:id="rId7"/>
    <p:sldId id="278" r:id="rId8"/>
    <p:sldId id="273" r:id="rId9"/>
    <p:sldId id="262" r:id="rId10"/>
    <p:sldId id="263" r:id="rId11"/>
    <p:sldId id="264" r:id="rId12"/>
    <p:sldId id="274" r:id="rId13"/>
    <p:sldId id="267" r:id="rId14"/>
    <p:sldId id="268" r:id="rId15"/>
    <p:sldId id="279" r:id="rId16"/>
    <p:sldId id="270" r:id="rId17"/>
    <p:sldId id="269" r:id="rId18"/>
    <p:sldId id="271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92A76-0C6E-48F0-B9AA-AACCC88874CF}" type="datetimeFigureOut">
              <a:rPr lang="ru-RU"/>
              <a:pPr>
                <a:defRPr/>
              </a:pPr>
              <a:t>05.04.2016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1119A-C409-4236-B3A3-C62299D7EB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85D41-3746-40B6-8A98-B758B0139D98}" type="datetimeFigureOut">
              <a:rPr lang="ru-RU"/>
              <a:pPr>
                <a:defRPr/>
              </a:pPr>
              <a:t>05.04.2016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3EE4E-3912-40C8-B3F3-E78A9A1572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FC2D3-03F0-41F5-BA52-07202BB27B2F}" type="datetimeFigureOut">
              <a:rPr lang="ru-RU"/>
              <a:pPr>
                <a:defRPr/>
              </a:pPr>
              <a:t>05.04.2016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EFB17-192D-4E79-8DFB-B1EE39F88C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59656-B92C-437C-8785-2E8533269ED1}" type="datetimeFigureOut">
              <a:rPr lang="ru-RU"/>
              <a:pPr>
                <a:defRPr/>
              </a:pPr>
              <a:t>05.04.2016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3CDEF-BA35-443A-BCE0-8B03832A26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A9FC7-DE2C-45CF-A9C2-10AF1AA400B3}" type="datetimeFigureOut">
              <a:rPr lang="ru-RU"/>
              <a:pPr>
                <a:defRPr/>
              </a:pPr>
              <a:t>05.04.2016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E4331-7D9C-4C0B-9CAC-A2EC8D054F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D4B9D-FAC3-46E7-91F6-F55F08946BCC}" type="datetimeFigureOut">
              <a:rPr lang="ru-RU"/>
              <a:pPr>
                <a:defRPr/>
              </a:pPr>
              <a:t>05.04.2016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D0972-90CE-4C2C-B83C-6CA841C4AB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A4DFD-2E87-4A57-A092-56FA307D5CC5}" type="datetimeFigureOut">
              <a:rPr lang="ru-RU"/>
              <a:pPr>
                <a:defRPr/>
              </a:pPr>
              <a:t>05.04.2016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1B091-2F01-436F-89D1-C1A172CA25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35444-1C41-4944-9B2A-8B2C156A1815}" type="datetimeFigureOut">
              <a:rPr lang="ru-RU"/>
              <a:pPr>
                <a:defRPr/>
              </a:pPr>
              <a:t>05.04.2016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AC365-461D-4A2F-9E01-9A8B753F70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3CD1A-BB2D-4828-9A10-50747D5F514F}" type="datetimeFigureOut">
              <a:rPr lang="ru-RU"/>
              <a:pPr>
                <a:defRPr/>
              </a:pPr>
              <a:t>05.04.2016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36060-ECAB-45C2-9026-3DD75D20B3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34476-215D-4437-83FA-22431057E035}" type="datetimeFigureOut">
              <a:rPr lang="ru-RU"/>
              <a:pPr>
                <a:defRPr/>
              </a:pPr>
              <a:t>05.04.2016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BFC1D-B11C-41FD-8584-DCC8A72F91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21BAD4-1086-46E5-83B2-17EC4046FA1D}" type="datetimeFigureOut">
              <a:rPr lang="ru-RU"/>
              <a:pPr>
                <a:defRPr/>
              </a:pPr>
              <a:t>05.04.2016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19128F-8C0E-4FF2-B03F-0DAAA8B3DC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1973" y="14306"/>
            <a:ext cx="9183119" cy="688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456327" y="108977"/>
            <a:ext cx="6676828" cy="14465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Невероятное космическое </a:t>
            </a:r>
          </a:p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>путешествие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173094"/>
            <a:ext cx="42360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ТЕКСТОМ</a:t>
            </a:r>
            <a:r>
              <a:rPr lang="ru-RU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064507"/>
            <a:ext cx="8928992" cy="389286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</a:rPr>
              <a:t>Ещ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</a:rPr>
              <a:t>..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</a:rPr>
              <a:t> (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</a:rPr>
              <a:t>не)давно казалось, что снег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</a:rPr>
              <a:t>навечн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</a:rPr>
              <a:t>..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</a:rPr>
              <a:t> заморозил</a:t>
            </a:r>
            <a:r>
              <a:rPr lang="ru-RU" sz="2000" b="1" baseline="30000" dirty="0" smtClean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</a:rPr>
              <a:t>и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</a:rPr>
              <a:t>наглух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</a:rPr>
              <a:t>..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</a:rPr>
              <a:t>ск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</a:rPr>
              <a:t>..вал реки. Но чуть(?)чуть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</a:rPr>
              <a:t>пр..грело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</a:rPr>
              <a:t>солнышко,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</a:rPr>
              <a:t>и пришла к нам настоящая весна.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</a:rPr>
              <a:t>Радос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</a:rPr>
              <a:t>..но, по(?)весеннему чирикают воробьи. Вокруг царит ослепительная красота. Но красота эта (не)яркая, броская, а нежная, скрытая, словно спрятанная под волшебным покрывалом.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</a:rPr>
              <a:t>Будеш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</a:rPr>
              <a:t>..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</a:rPr>
              <a:t> наблюдательным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</a:rPr>
              <a:t>–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</a:rPr>
              <a:t>сделаеш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</a:rPr>
              <a:t>..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</a:rPr>
              <a:t> массу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</a:rPr>
              <a:t>открытий. Жизнь природы достойна того, чтобы о ней было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</a:rPr>
              <a:t>ра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</a:rPr>
              <a:t>(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</a:rPr>
              <a:t>с,сс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</a:rPr>
              <a:t>)казано по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</a:rPr>
              <a:t>(?)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</a:rPr>
              <a:t>человечески,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</a:rPr>
              <a:t>благ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</a:rPr>
              <a:t>..желательно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</a:rPr>
              <a:t>, правдиво и вдумчиво.</a:t>
            </a:r>
            <a:endParaRPr lang="ru-RU" sz="3200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374395"/>
            <a:ext cx="1749921" cy="2257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253" y="1772816"/>
            <a:ext cx="8928992" cy="33239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</a:rPr>
              <a:t>Ещ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</a:rPr>
              <a:t>ё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</a:rPr>
              <a:t>  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Calibri"/>
              </a:rPr>
              <a:t>не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</a:rPr>
              <a:t>давно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</a:rPr>
              <a:t>казалось, что снег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</a:rPr>
              <a:t>навечн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</a:rPr>
              <a:t>о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</a:rPr>
              <a:t> 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</a:rPr>
              <a:t>заморозил</a:t>
            </a:r>
            <a:r>
              <a:rPr lang="ru-RU" sz="2000" b="1" baseline="300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</a:rPr>
              <a:t>и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</a:rPr>
              <a:t>наглух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</a:rPr>
              <a:t>о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</a:rPr>
              <a:t>  ск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Calibri"/>
              </a:rPr>
              <a:t>о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</a:rPr>
              <a:t>вал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</a:rPr>
              <a:t>реки. Но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</a:rPr>
              <a:t>чуть 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Calibri"/>
              </a:rPr>
              <a:t>-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</a:rPr>
              <a:t>чуть пр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Calibri"/>
              </a:rPr>
              <a:t>и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</a:rPr>
              <a:t>грело солнышко,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</a:rPr>
              <a:t>и пришла к нам настоящая весна.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</a:rPr>
              <a:t>Радос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Calibri"/>
              </a:rPr>
              <a:t>т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</a:rPr>
              <a:t>но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</a:rPr>
              <a:t>,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</a:rPr>
              <a:t>по 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Calibri"/>
              </a:rPr>
              <a:t>-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</a:rPr>
              <a:t> весеннему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</a:rPr>
              <a:t>чирикают воробьи. Вокруг царит ослепительная красота. Но красота эта 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Calibri"/>
              </a:rPr>
              <a:t>не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</a:rPr>
              <a:t>яркая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</a:rPr>
              <a:t>, броская, а нежная, скрытая, словно спрятанная под волшебным покрывалом.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</a:rPr>
              <a:t>Будеш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</a:rPr>
              <a:t>ь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</a:rPr>
              <a:t>наблюдательным –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</a:rPr>
              <a:t>сделаеш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</a:rPr>
              <a:t>ь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</a:rPr>
              <a:t>массу открытий. Жизнь природы достойна того, чтобы о ней было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</a:rPr>
              <a:t>ра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Calibri"/>
              </a:rPr>
              <a:t>сс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</a:rPr>
              <a:t>казано по 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Calibri"/>
              </a:rPr>
              <a:t>-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</a:rPr>
              <a:t> человечески, благ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Calibri"/>
              </a:rPr>
              <a:t>о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</a:rPr>
              <a:t>желательно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</a:rPr>
              <a:t>, правдиво и вдумчиво.</a:t>
            </a:r>
            <a:endParaRPr lang="ru-RU" sz="3200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476672"/>
            <a:ext cx="4236031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ТЕКСТОМ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620688"/>
            <a:ext cx="4185633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rgbClr val="002060"/>
                </a:solidFill>
                <a:latin typeface="Times New Roman"/>
                <a:ea typeface="Calibri"/>
              </a:rPr>
              <a:t>«Наше слово.»</a:t>
            </a:r>
            <a:endParaRPr lang="ru-RU" sz="4800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780928"/>
            <a:ext cx="2793289" cy="3019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844824"/>
            <a:ext cx="8136904" cy="40564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AutoNum type="arabicPeriod"/>
            </a:pPr>
            <a:r>
              <a:rPr lang="ru-RU" sz="2800" b="1" dirty="0" smtClean="0">
                <a:solidFill>
                  <a:srgbClr val="7030A0"/>
                </a:solidFill>
                <a:ea typeface="Calibri"/>
              </a:rPr>
              <a:t>На </a:t>
            </a:r>
            <a:r>
              <a:rPr lang="ru-RU" sz="2800" b="1" dirty="0">
                <a:solidFill>
                  <a:srgbClr val="7030A0"/>
                </a:solidFill>
                <a:ea typeface="Calibri"/>
              </a:rPr>
              <a:t>конце какого наречия пишется О? </a:t>
            </a:r>
            <a:endParaRPr lang="ru-RU" sz="2800" b="1" dirty="0" smtClean="0">
              <a:solidFill>
                <a:srgbClr val="7030A0"/>
              </a:solidFill>
              <a:ea typeface="Calibri"/>
            </a:endParaRPr>
          </a:p>
          <a:p>
            <a:pPr>
              <a:lnSpc>
                <a:spcPct val="115000"/>
              </a:lnSpc>
            </a:pPr>
            <a:r>
              <a:rPr lang="ru-RU" sz="2800" b="1" dirty="0" smtClean="0">
                <a:solidFill>
                  <a:srgbClr val="002060"/>
                </a:solidFill>
                <a:ea typeface="Calibri"/>
              </a:rPr>
              <a:t>а</a:t>
            </a:r>
            <a:r>
              <a:rPr lang="ru-RU" sz="2800" b="1" dirty="0">
                <a:solidFill>
                  <a:srgbClr val="002060"/>
                </a:solidFill>
                <a:ea typeface="Calibri"/>
              </a:rPr>
              <a:t>) </a:t>
            </a:r>
            <a:r>
              <a:rPr lang="ru-RU" sz="2800" b="1" dirty="0">
                <a:solidFill>
                  <a:srgbClr val="002060"/>
                </a:solidFill>
                <a:ea typeface="Calibri"/>
              </a:rPr>
              <a:t>досух</a:t>
            </a:r>
            <a:r>
              <a:rPr lang="ru-RU" sz="2800" b="1" dirty="0">
                <a:solidFill>
                  <a:srgbClr val="002060"/>
                </a:solidFill>
                <a:ea typeface="Calibri"/>
              </a:rPr>
              <a:t>..   б) </a:t>
            </a:r>
            <a:r>
              <a:rPr lang="ru-RU" sz="2800" b="1" dirty="0">
                <a:solidFill>
                  <a:srgbClr val="002060"/>
                </a:solidFill>
                <a:ea typeface="Calibri"/>
              </a:rPr>
              <a:t>издавн</a:t>
            </a:r>
            <a:r>
              <a:rPr lang="ru-RU" sz="2800" b="1" dirty="0">
                <a:solidFill>
                  <a:srgbClr val="002060"/>
                </a:solidFill>
                <a:ea typeface="Calibri"/>
              </a:rPr>
              <a:t>..  в) </a:t>
            </a:r>
            <a:r>
              <a:rPr lang="ru-RU" sz="2800" b="1" dirty="0">
                <a:solidFill>
                  <a:srgbClr val="002060"/>
                </a:solidFill>
                <a:ea typeface="Calibri"/>
              </a:rPr>
              <a:t>налев</a:t>
            </a:r>
            <a:r>
              <a:rPr lang="ru-RU" sz="2800" b="1" dirty="0">
                <a:solidFill>
                  <a:srgbClr val="002060"/>
                </a:solidFill>
                <a:ea typeface="Calibri"/>
              </a:rPr>
              <a:t>..   г) справ</a:t>
            </a:r>
            <a:r>
              <a:rPr lang="ru-RU" sz="2800" b="1" dirty="0" smtClean="0">
                <a:solidFill>
                  <a:srgbClr val="002060"/>
                </a:solidFill>
                <a:ea typeface="Calibri"/>
              </a:rPr>
              <a:t>..</a:t>
            </a:r>
          </a:p>
          <a:p>
            <a:pPr>
              <a:lnSpc>
                <a:spcPct val="115000"/>
              </a:lnSpc>
            </a:pPr>
            <a:endParaRPr lang="ru-RU" sz="2800" dirty="0">
              <a:solidFill>
                <a:srgbClr val="7030A0"/>
              </a:solidFill>
            </a:endParaRPr>
          </a:p>
          <a:p>
            <a:pPr>
              <a:lnSpc>
                <a:spcPct val="115000"/>
              </a:lnSpc>
            </a:pPr>
            <a:r>
              <a:rPr lang="ru-RU" sz="2800" b="1" dirty="0" smtClean="0">
                <a:solidFill>
                  <a:srgbClr val="7030A0"/>
                </a:solidFill>
                <a:ea typeface="Calibri"/>
              </a:rPr>
              <a:t> </a:t>
            </a:r>
            <a:r>
              <a:rPr lang="ru-RU" sz="2800" b="1" dirty="0">
                <a:solidFill>
                  <a:srgbClr val="7030A0"/>
                </a:solidFill>
                <a:ea typeface="Calibri"/>
              </a:rPr>
              <a:t>2. На конце какого наречия нет О?</a:t>
            </a:r>
            <a:endParaRPr lang="ru-RU" sz="2800" dirty="0">
              <a:solidFill>
                <a:srgbClr val="7030A0"/>
              </a:solidFill>
            </a:endParaRPr>
          </a:p>
          <a:p>
            <a:pPr>
              <a:lnSpc>
                <a:spcPct val="115000"/>
              </a:lnSpc>
            </a:pPr>
            <a:r>
              <a:rPr lang="ru-RU" sz="2800" b="1" dirty="0" smtClean="0">
                <a:solidFill>
                  <a:srgbClr val="002060"/>
                </a:solidFill>
                <a:ea typeface="Calibri"/>
              </a:rPr>
              <a:t> </a:t>
            </a:r>
            <a:r>
              <a:rPr lang="ru-RU" sz="2800" b="1" dirty="0">
                <a:solidFill>
                  <a:srgbClr val="002060"/>
                </a:solidFill>
                <a:ea typeface="Calibri"/>
              </a:rPr>
              <a:t>а) горяч..  б) хорош..  в) </a:t>
            </a:r>
            <a:r>
              <a:rPr lang="ru-RU" sz="2800" b="1" dirty="0" smtClean="0">
                <a:solidFill>
                  <a:srgbClr val="002060"/>
                </a:solidFill>
                <a:ea typeface="Calibri"/>
              </a:rPr>
              <a:t>влев</a:t>
            </a:r>
            <a:r>
              <a:rPr lang="ru-RU" sz="2800" b="1" dirty="0" smtClean="0">
                <a:solidFill>
                  <a:srgbClr val="002060"/>
                </a:solidFill>
                <a:ea typeface="Calibri"/>
              </a:rPr>
              <a:t>..    г</a:t>
            </a:r>
            <a:r>
              <a:rPr lang="ru-RU" sz="2800" b="1" dirty="0">
                <a:solidFill>
                  <a:srgbClr val="002060"/>
                </a:solidFill>
                <a:ea typeface="Calibri"/>
              </a:rPr>
              <a:t>) </a:t>
            </a:r>
            <a:r>
              <a:rPr lang="ru-RU" sz="2800" b="1" dirty="0" smtClean="0">
                <a:solidFill>
                  <a:srgbClr val="002060"/>
                </a:solidFill>
                <a:ea typeface="Calibri"/>
              </a:rPr>
              <a:t>неуклюж..</a:t>
            </a:r>
          </a:p>
          <a:p>
            <a:pPr>
              <a:lnSpc>
                <a:spcPct val="115000"/>
              </a:lnSpc>
            </a:pPr>
            <a:endParaRPr lang="ru-RU" sz="2800" b="1" dirty="0" smtClean="0">
              <a:solidFill>
                <a:srgbClr val="002060"/>
              </a:solidFill>
              <a:ea typeface="Calibri"/>
            </a:endParaRPr>
          </a:p>
          <a:p>
            <a:pPr>
              <a:lnSpc>
                <a:spcPct val="115000"/>
              </a:lnSpc>
            </a:pPr>
            <a:r>
              <a:rPr lang="ru-RU" sz="2800" b="1" dirty="0" smtClean="0">
                <a:solidFill>
                  <a:srgbClr val="002060"/>
                </a:solidFill>
                <a:ea typeface="Calibri"/>
              </a:rPr>
              <a:t> </a:t>
            </a:r>
            <a:r>
              <a:rPr lang="ru-RU" sz="2800" b="1" dirty="0">
                <a:solidFill>
                  <a:srgbClr val="7030A0"/>
                </a:solidFill>
                <a:ea typeface="Calibri"/>
              </a:rPr>
              <a:t>3. На конце какого наречия пишется А?</a:t>
            </a:r>
            <a:endParaRPr lang="ru-RU" sz="2800" dirty="0">
              <a:solidFill>
                <a:srgbClr val="7030A0"/>
              </a:solidFill>
            </a:endParaRPr>
          </a:p>
          <a:p>
            <a:pPr>
              <a:lnSpc>
                <a:spcPct val="115000"/>
              </a:lnSpc>
            </a:pPr>
            <a:r>
              <a:rPr lang="ru-RU" sz="2800" b="1" dirty="0">
                <a:solidFill>
                  <a:srgbClr val="002060"/>
                </a:solidFill>
                <a:ea typeface="Calibri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ea typeface="Calibri"/>
              </a:rPr>
              <a:t> </a:t>
            </a:r>
            <a:r>
              <a:rPr lang="ru-RU" sz="2800" b="1" dirty="0">
                <a:solidFill>
                  <a:srgbClr val="002060"/>
                </a:solidFill>
                <a:ea typeface="Calibri"/>
              </a:rPr>
              <a:t>а) </a:t>
            </a:r>
            <a:r>
              <a:rPr lang="ru-RU" sz="2800" b="1" dirty="0">
                <a:solidFill>
                  <a:srgbClr val="002060"/>
                </a:solidFill>
                <a:ea typeface="Calibri"/>
              </a:rPr>
              <a:t>направ</a:t>
            </a:r>
            <a:r>
              <a:rPr lang="ru-RU" sz="2800" b="1" dirty="0">
                <a:solidFill>
                  <a:srgbClr val="002060"/>
                </a:solidFill>
                <a:ea typeface="Calibri"/>
              </a:rPr>
              <a:t>..   б) </a:t>
            </a:r>
            <a:r>
              <a:rPr lang="ru-RU" sz="2800" b="1" dirty="0" smtClean="0">
                <a:solidFill>
                  <a:srgbClr val="002060"/>
                </a:solidFill>
                <a:ea typeface="Calibri"/>
              </a:rPr>
              <a:t>сначал</a:t>
            </a:r>
            <a:r>
              <a:rPr lang="ru-RU" sz="2800" b="1" dirty="0" smtClean="0">
                <a:solidFill>
                  <a:srgbClr val="002060"/>
                </a:solidFill>
                <a:ea typeface="Calibri"/>
              </a:rPr>
              <a:t>..      в</a:t>
            </a:r>
            <a:r>
              <a:rPr lang="ru-RU" sz="2800" b="1" dirty="0">
                <a:solidFill>
                  <a:srgbClr val="002060"/>
                </a:solidFill>
                <a:ea typeface="Calibri"/>
              </a:rPr>
              <a:t>) </a:t>
            </a:r>
            <a:r>
              <a:rPr lang="ru-RU" sz="2800" b="1" dirty="0" smtClean="0">
                <a:solidFill>
                  <a:srgbClr val="002060"/>
                </a:solidFill>
                <a:ea typeface="Calibri"/>
              </a:rPr>
              <a:t>занов</a:t>
            </a:r>
            <a:r>
              <a:rPr lang="ru-RU" sz="2800" b="1" dirty="0" smtClean="0">
                <a:solidFill>
                  <a:srgbClr val="002060"/>
                </a:solidFill>
                <a:ea typeface="Calibri"/>
              </a:rPr>
              <a:t>..     г</a:t>
            </a:r>
            <a:r>
              <a:rPr lang="ru-RU" sz="2800" b="1" dirty="0">
                <a:solidFill>
                  <a:srgbClr val="002060"/>
                </a:solidFill>
                <a:ea typeface="Calibri"/>
              </a:rPr>
              <a:t>) </a:t>
            </a:r>
            <a:r>
              <a:rPr lang="ru-RU" sz="2800" b="1" dirty="0">
                <a:solidFill>
                  <a:srgbClr val="002060"/>
                </a:solidFill>
                <a:ea typeface="Calibri"/>
              </a:rPr>
              <a:t>влев</a:t>
            </a:r>
            <a:r>
              <a:rPr lang="ru-RU" sz="2800" b="1" dirty="0">
                <a:solidFill>
                  <a:srgbClr val="002060"/>
                </a:solidFill>
                <a:ea typeface="Calibri"/>
              </a:rPr>
              <a:t>..</a:t>
            </a:r>
            <a:endParaRPr lang="ru-RU" sz="2800" dirty="0">
              <a:solidFill>
                <a:srgbClr val="00206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41603" y="548680"/>
            <a:ext cx="5620834" cy="62542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3200" b="1" dirty="0">
                <a:solidFill>
                  <a:srgbClr val="002060"/>
                </a:solidFill>
                <a:ea typeface="Calibri"/>
              </a:rPr>
              <a:t>Тест «Правописание наречий»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5736" y="476672"/>
            <a:ext cx="345742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 СЕБЯ!</a:t>
            </a:r>
            <a:endParaRPr lang="ru-RU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1700808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1)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2047698"/>
            <a:ext cx="1120820" cy="258532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5400" b="1" dirty="0" smtClean="0">
                <a:solidFill>
                  <a:srgbClr val="7030A0"/>
                </a:solidFill>
              </a:rPr>
              <a:t>в</a:t>
            </a:r>
          </a:p>
          <a:p>
            <a:pPr marL="342900" indent="-342900">
              <a:buAutoNum type="arabicParenR"/>
            </a:pPr>
            <a:r>
              <a:rPr lang="ru-RU" sz="5400" b="1" dirty="0">
                <a:solidFill>
                  <a:srgbClr val="7030A0"/>
                </a:solidFill>
              </a:rPr>
              <a:t>г</a:t>
            </a:r>
            <a:endParaRPr lang="ru-RU" sz="5400" b="1" dirty="0" smtClean="0">
              <a:solidFill>
                <a:srgbClr val="7030A0"/>
              </a:solidFill>
            </a:endParaRPr>
          </a:p>
          <a:p>
            <a:r>
              <a:rPr lang="ru-RU" sz="5400" b="1" dirty="0" smtClean="0">
                <a:solidFill>
                  <a:srgbClr val="7030A0"/>
                </a:solidFill>
              </a:rPr>
              <a:t>3)б</a:t>
            </a:r>
            <a:endParaRPr lang="ru-RU" sz="5400" b="1" dirty="0">
              <a:solidFill>
                <a:srgbClr val="7030A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047698"/>
            <a:ext cx="2249016" cy="4216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3879" y="980728"/>
            <a:ext cx="7341240" cy="264687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задание.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словарный диктант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 «Наречие»  (15-20 слов).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Составьте рассказ-шутку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«Так работает лентяй», употребив наречия 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639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3681" y="980728"/>
            <a:ext cx="8496944" cy="35609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b="1" dirty="0" smtClean="0">
                <a:solidFill>
                  <a:srgbClr val="7030A0"/>
                </a:solidFill>
                <a:latin typeface="Times New Roman"/>
                <a:ea typeface="Calibri"/>
              </a:rPr>
              <a:t>Поставьте </a:t>
            </a:r>
            <a:r>
              <a:rPr lang="ru-RU" b="1" dirty="0">
                <a:solidFill>
                  <a:srgbClr val="7030A0"/>
                </a:solidFill>
                <a:latin typeface="Times New Roman"/>
                <a:ea typeface="Calibri"/>
              </a:rPr>
              <a:t>знак «+» напротив того предложения, с которым вы согласны </a:t>
            </a:r>
            <a:r>
              <a:rPr lang="ru-RU" b="1" dirty="0" smtClean="0">
                <a:solidFill>
                  <a:srgbClr val="7030A0"/>
                </a:solidFill>
                <a:latin typeface="Times New Roman"/>
                <a:ea typeface="Calibri"/>
              </a:rPr>
              <a:t>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B050"/>
                </a:solidFill>
                <a:latin typeface="Times New Roman"/>
                <a:ea typeface="Calibri"/>
              </a:rPr>
              <a:t> </a:t>
            </a:r>
            <a:r>
              <a:rPr lang="ru-RU" dirty="0" smtClean="0">
                <a:solidFill>
                  <a:srgbClr val="00B050"/>
                </a:solidFill>
                <a:latin typeface="Times New Roman"/>
                <a:ea typeface="Calibri"/>
              </a:rPr>
              <a:t>           - </a:t>
            </a:r>
            <a:r>
              <a:rPr lang="ru-RU" b="1" i="1" dirty="0">
                <a:solidFill>
                  <a:srgbClr val="00B050"/>
                </a:solidFill>
                <a:latin typeface="Times New Roman"/>
                <a:ea typeface="Calibri"/>
              </a:rPr>
              <a:t>Отлично усвоил и могу применить на практике;</a:t>
            </a:r>
            <a:endParaRPr lang="ru-RU" sz="2800" b="1" i="1" dirty="0">
              <a:solidFill>
                <a:srgbClr val="00B050"/>
              </a:solidFill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            </a:t>
            </a:r>
            <a:r>
              <a:rPr lang="ru-RU" dirty="0">
                <a:solidFill>
                  <a:srgbClr val="00B050"/>
                </a:solidFill>
                <a:latin typeface="Times New Roman"/>
                <a:ea typeface="Calibri"/>
              </a:rPr>
              <a:t>- </a:t>
            </a:r>
            <a:r>
              <a:rPr lang="ru-RU" b="1" i="1" dirty="0">
                <a:solidFill>
                  <a:srgbClr val="00B050"/>
                </a:solidFill>
                <a:latin typeface="Times New Roman"/>
                <a:ea typeface="Calibri"/>
              </a:rPr>
              <a:t>Хорошо усвоил;</a:t>
            </a:r>
            <a:endParaRPr lang="ru-RU" sz="2800" b="1" i="1" dirty="0">
              <a:solidFill>
                <a:srgbClr val="00B050"/>
              </a:solidFill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B050"/>
                </a:solidFill>
                <a:latin typeface="Times New Roman"/>
                <a:ea typeface="Calibri"/>
              </a:rPr>
              <a:t>            - Усвоил хорошо, но есть вопросы;</a:t>
            </a:r>
            <a:endParaRPr lang="ru-RU" sz="2800" b="1" i="1" dirty="0">
              <a:solidFill>
                <a:srgbClr val="00B050"/>
              </a:solidFill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B050"/>
                </a:solidFill>
                <a:latin typeface="Times New Roman"/>
                <a:ea typeface="Calibri"/>
              </a:rPr>
              <a:t>            - Многое непонятно</a:t>
            </a:r>
            <a:r>
              <a:rPr lang="ru-RU" b="1" i="1" dirty="0" smtClean="0">
                <a:solidFill>
                  <a:srgbClr val="00B050"/>
                </a:solidFill>
                <a:latin typeface="Times New Roman"/>
                <a:ea typeface="Calibri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800" b="1" i="1" dirty="0">
              <a:solidFill>
                <a:srgbClr val="00B050"/>
              </a:solidFill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/>
                <a:ea typeface="Calibri"/>
              </a:rPr>
              <a:t>2. Подберите  </a:t>
            </a:r>
            <a:r>
              <a:rPr lang="ru-RU" b="1" dirty="0" smtClean="0">
                <a:solidFill>
                  <a:srgbClr val="7030A0"/>
                </a:solidFill>
                <a:latin typeface="Times New Roman"/>
                <a:ea typeface="Calibri"/>
              </a:rPr>
              <a:t>НАРЕЧИЯ на –О к </a:t>
            </a:r>
            <a:r>
              <a:rPr lang="ru-RU" b="1" dirty="0">
                <a:solidFill>
                  <a:srgbClr val="7030A0"/>
                </a:solidFill>
                <a:latin typeface="Times New Roman"/>
                <a:ea typeface="Calibri"/>
              </a:rPr>
              <a:t>глаголу  РАБОТАЛИ</a:t>
            </a:r>
            <a:r>
              <a:rPr lang="ru-RU" b="1" dirty="0" smtClean="0">
                <a:solidFill>
                  <a:srgbClr val="7030A0"/>
                </a:solidFill>
                <a:latin typeface="Times New Roman"/>
                <a:ea typeface="Calibri"/>
              </a:rPr>
              <a:t>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Times New Roman"/>
                <a:ea typeface="Calibri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/>
                <a:ea typeface="Calibri"/>
              </a:rPr>
              <a:t>указав, как вы сегодня поработали на уроке</a:t>
            </a:r>
            <a:r>
              <a:rPr lang="ru-RU" b="1" dirty="0" smtClean="0">
                <a:solidFill>
                  <a:srgbClr val="7030A0"/>
                </a:solidFill>
                <a:latin typeface="Times New Roman"/>
                <a:ea typeface="Calibri"/>
              </a:rPr>
              <a:t>.</a:t>
            </a:r>
            <a:endParaRPr lang="ru-RU" sz="2800" b="1" dirty="0">
              <a:solidFill>
                <a:srgbClr val="7030A0"/>
              </a:solidFill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262389"/>
            <a:ext cx="2435795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srgbClr val="7030A0"/>
                </a:solidFill>
                <a:latin typeface="Times New Roman"/>
                <a:ea typeface="Calibri"/>
              </a:rPr>
              <a:t>Рефлексия </a:t>
            </a:r>
            <a:endParaRPr lang="ru-RU" sz="3600" i="1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848" y="2897480"/>
            <a:ext cx="2768639" cy="3807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297522"/>
            <a:ext cx="4762907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sz="3600" b="1" dirty="0">
                <a:solidFill>
                  <a:srgbClr val="00B050"/>
                </a:solidFill>
                <a:latin typeface="Times New Roman"/>
                <a:ea typeface="Calibri"/>
              </a:rPr>
              <a:t>«Пожелание для Вас»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466292"/>
            <a:ext cx="5670376" cy="33793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2060"/>
                </a:solidFill>
                <a:ea typeface="Calibri"/>
              </a:rPr>
              <a:t>____________________ не болеть.</a:t>
            </a:r>
            <a:endParaRPr lang="ru-RU" sz="2400" dirty="0">
              <a:solidFill>
                <a:srgbClr val="002060"/>
              </a:solidFill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2060"/>
                </a:solidFill>
                <a:ea typeface="Calibri"/>
              </a:rPr>
              <a:t>________________________ выглядеть.</a:t>
            </a:r>
            <a:endParaRPr lang="ru-RU" sz="2400" dirty="0">
              <a:solidFill>
                <a:srgbClr val="002060"/>
              </a:solidFill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2060"/>
                </a:solidFill>
                <a:ea typeface="Calibri"/>
              </a:rPr>
              <a:t>____________________ улыбаться.</a:t>
            </a:r>
            <a:endParaRPr lang="ru-RU" sz="2400" dirty="0">
              <a:solidFill>
                <a:srgbClr val="002060"/>
              </a:solidFill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2060"/>
                </a:solidFill>
                <a:ea typeface="Calibri"/>
              </a:rPr>
              <a:t>_________________________ быть преданным своему делу.</a:t>
            </a:r>
            <a:endParaRPr lang="ru-RU" sz="2400" dirty="0">
              <a:solidFill>
                <a:srgbClr val="002060"/>
              </a:solidFill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</a:rPr>
              <a:t> </a:t>
            </a:r>
            <a:endParaRPr lang="ru-RU" sz="36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r>
              <a:rPr lang="ru-RU" sz="2400" i="1" dirty="0">
                <a:solidFill>
                  <a:srgbClr val="002060"/>
                </a:solidFill>
                <a:latin typeface="Times New Roman"/>
                <a:ea typeface="Calibri"/>
              </a:rPr>
              <a:t>Слова для справок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</a:rPr>
              <a:t>:  всегда, никогда, чаще, великолепно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870" y="3416929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99200"/>
            <a:ext cx="8568952" cy="13234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СРАСИБО ЗА УРОК!!!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492896"/>
            <a:ext cx="5793388" cy="3939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Рисунок 4"/>
          <p:cNvPicPr>
            <a:picLocks noChangeAspect="1"/>
          </p:cNvPicPr>
          <p:nvPr/>
        </p:nvPicPr>
        <p:blipFill>
          <a:blip r:embed="rId2" cstate="print"/>
          <a:srcRect l="31367" t="35657"/>
          <a:stretch>
            <a:fillRect/>
          </a:stretch>
        </p:blipFill>
        <p:spPr bwMode="auto">
          <a:xfrm>
            <a:off x="5508104" y="3622189"/>
            <a:ext cx="3435871" cy="3240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187624" y="1484784"/>
            <a:ext cx="676875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Шестое апреля.</a:t>
            </a:r>
          </a:p>
          <a:p>
            <a:pPr algn="ctr"/>
            <a:r>
              <a:rPr 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Классная работа</a:t>
            </a:r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935" y="2199188"/>
            <a:ext cx="8778057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Быстро, медленно, высоко, вдребезги, дотла, исподтишка, вблизи, набекрень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1052736"/>
            <a:ext cx="7057445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Обобщение по теме : «Наречие».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935" y="2924944"/>
            <a:ext cx="9035422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Цели:</a:t>
            </a:r>
          </a:p>
          <a:p>
            <a:pPr marL="342900" indent="-342900">
              <a:buAutoNum type="arabicPeriod"/>
            </a:pPr>
            <a:r>
              <a:rPr lang="ru-RU" sz="3200" i="1" dirty="0" smtClean="0">
                <a:solidFill>
                  <a:srgbClr val="002060"/>
                </a:solidFill>
              </a:rPr>
              <a:t>Обобщить сведения о наречии, как части речи.</a:t>
            </a:r>
          </a:p>
          <a:p>
            <a:pPr marL="342900" indent="-342900">
              <a:buAutoNum type="arabicPeriod"/>
            </a:pPr>
            <a:r>
              <a:rPr lang="ru-RU" sz="3200" i="1" dirty="0" smtClean="0">
                <a:solidFill>
                  <a:srgbClr val="002060"/>
                </a:solidFill>
              </a:rPr>
              <a:t>Повторить правила написания наречий.</a:t>
            </a:r>
            <a:endParaRPr lang="ru-RU" sz="32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4171" y="116632"/>
            <a:ext cx="6202362" cy="605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051720" y="366673"/>
            <a:ext cx="405194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 НА СТАРТ.</a:t>
            </a:r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64"/>
          <a:stretch/>
        </p:blipFill>
        <p:spPr>
          <a:xfrm>
            <a:off x="179512" y="2348880"/>
            <a:ext cx="4585317" cy="4325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061" y="4010580"/>
            <a:ext cx="1961839" cy="213243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2717919"/>
            <a:ext cx="6192687" cy="25853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D1E1F"/>
                </a:solidFill>
                <a:latin typeface="Arial" panose="020B0604020202020204" pitchFamily="34" charset="0"/>
              </a:rPr>
              <a:t>Наречие </a:t>
            </a:r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</a:rPr>
              <a:t>«дотла»</a:t>
            </a:r>
            <a:r>
              <a:rPr lang="ru-RU" b="1" dirty="0">
                <a:solidFill>
                  <a:srgbClr val="1D1E1F"/>
                </a:solidFill>
                <a:latin typeface="Arial" panose="020B0604020202020204" pitchFamily="34" charset="0"/>
              </a:rPr>
              <a:t> образовалось от сочетания </a:t>
            </a:r>
            <a:endParaRPr lang="ru-RU" b="1" dirty="0" smtClean="0">
              <a:solidFill>
                <a:srgbClr val="1D1E1F"/>
              </a:solidFill>
              <a:latin typeface="Arial" panose="020B0604020202020204" pitchFamily="34" charset="0"/>
            </a:endParaRPr>
          </a:p>
          <a:p>
            <a:r>
              <a:rPr lang="ru-RU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«</a:t>
            </a:r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</a:rPr>
              <a:t>до </a:t>
            </a:r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</a:rPr>
              <a:t>тла</a:t>
            </a:r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</a:rPr>
              <a:t>»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  <a:r>
              <a:rPr lang="ru-RU" b="1" dirty="0">
                <a:solidFill>
                  <a:srgbClr val="1D1E1F"/>
                </a:solidFill>
                <a:latin typeface="Arial" panose="020B0604020202020204" pitchFamily="34" charset="0"/>
              </a:rPr>
              <a:t>т.е. </a:t>
            </a:r>
            <a:r>
              <a:rPr lang="ru-RU" b="1" i="1" dirty="0">
                <a:solidFill>
                  <a:srgbClr val="1D1E1F"/>
                </a:solidFill>
                <a:latin typeface="Arial" panose="020B0604020202020204" pitchFamily="34" charset="0"/>
              </a:rPr>
              <a:t>до дна, до основания</a:t>
            </a:r>
            <a:r>
              <a:rPr lang="ru-RU" b="1" dirty="0">
                <a:solidFill>
                  <a:srgbClr val="1D1E1F"/>
                </a:solidFill>
                <a:latin typeface="Arial" panose="020B0604020202020204" pitchFamily="34" charset="0"/>
              </a:rPr>
              <a:t>: в древнерусском языке </a:t>
            </a:r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</a:rPr>
              <a:t>тлом</a:t>
            </a:r>
            <a:r>
              <a:rPr lang="ru-RU" b="1" i="1" dirty="0">
                <a:solidFill>
                  <a:srgbClr val="1D1E1F"/>
                </a:solidFill>
                <a:latin typeface="Arial" panose="020B0604020202020204" pitchFamily="34" charset="0"/>
              </a:rPr>
              <a:t> </a:t>
            </a:r>
            <a:r>
              <a:rPr lang="ru-RU" b="1" dirty="0">
                <a:solidFill>
                  <a:srgbClr val="1D1E1F"/>
                </a:solidFill>
                <a:latin typeface="Arial" panose="020B0604020202020204" pitchFamily="34" charset="0"/>
              </a:rPr>
              <a:t>назывался</a:t>
            </a:r>
            <a:r>
              <a:rPr lang="ru-RU" b="1" dirty="0">
                <a:latin typeface="Arial" panose="020B0604020202020204" pitchFamily="34" charset="0"/>
              </a:rPr>
              <a:t> </a:t>
            </a:r>
            <a:r>
              <a:rPr lang="ru-RU" b="1" i="1" dirty="0">
                <a:latin typeface="Arial" panose="020B0604020202020204" pitchFamily="34" charset="0"/>
              </a:rPr>
              <a:t>пол</a:t>
            </a:r>
            <a:r>
              <a:rPr lang="ru-RU" b="1" i="1" dirty="0">
                <a:solidFill>
                  <a:srgbClr val="1D1E1F"/>
                </a:solidFill>
                <a:latin typeface="Arial" panose="020B0604020202020204" pitchFamily="34" charset="0"/>
              </a:rPr>
              <a:t>,</a:t>
            </a:r>
            <a:r>
              <a:rPr lang="ru-RU" b="1" dirty="0">
                <a:solidFill>
                  <a:srgbClr val="1D1E1F"/>
                </a:solidFill>
                <a:latin typeface="Arial" panose="020B0604020202020204" pitchFamily="34" charset="0"/>
              </a:rPr>
              <a:t> а также </a:t>
            </a:r>
            <a:r>
              <a:rPr lang="ru-RU" b="1" i="1" dirty="0">
                <a:solidFill>
                  <a:srgbClr val="1D1E1F"/>
                </a:solidFill>
                <a:latin typeface="Arial" panose="020B0604020202020204" pitchFamily="34" charset="0"/>
              </a:rPr>
              <a:t>дно </a:t>
            </a:r>
            <a:r>
              <a:rPr lang="ru-RU" b="1" dirty="0">
                <a:solidFill>
                  <a:srgbClr val="1D1E1F"/>
                </a:solidFill>
                <a:latin typeface="Arial" panose="020B0604020202020204" pitchFamily="34" charset="0"/>
              </a:rPr>
              <a:t>и </a:t>
            </a:r>
            <a:r>
              <a:rPr lang="ru-RU" b="1" i="1" dirty="0">
                <a:solidFill>
                  <a:srgbClr val="1D1E1F"/>
                </a:solidFill>
                <a:latin typeface="Arial" panose="020B0604020202020204" pitchFamily="34" charset="0"/>
              </a:rPr>
              <a:t>основание.</a:t>
            </a:r>
            <a:r>
              <a:rPr lang="ru-RU" b="1" dirty="0">
                <a:solidFill>
                  <a:srgbClr val="1D1E1F"/>
                </a:solidFill>
                <a:latin typeface="Arial" panose="020B0604020202020204" pitchFamily="34" charset="0"/>
              </a:rPr>
              <a:t> </a:t>
            </a:r>
          </a:p>
          <a:p>
            <a:r>
              <a:rPr lang="ru-RU" b="1" dirty="0">
                <a:solidFill>
                  <a:srgbClr val="1D1E1F"/>
                </a:solidFill>
                <a:latin typeface="Arial" panose="020B0604020202020204" pitchFamily="34" charset="0"/>
              </a:rPr>
              <a:t>	Соответственно, 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«</a:t>
            </a:r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</a:rPr>
              <a:t>тла</a:t>
            </a:r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</a:rPr>
              <a:t>»</a:t>
            </a:r>
            <a:r>
              <a:rPr lang="ru-RU" b="1" i="1" dirty="0">
                <a:solidFill>
                  <a:srgbClr val="1D1E1F"/>
                </a:solidFill>
                <a:latin typeface="Arial" panose="020B0604020202020204" pitchFamily="34" charset="0"/>
              </a:rPr>
              <a:t> </a:t>
            </a:r>
            <a:r>
              <a:rPr lang="ru-RU" b="1" dirty="0">
                <a:solidFill>
                  <a:srgbClr val="1D1E1F"/>
                </a:solidFill>
                <a:latin typeface="Arial" panose="020B0604020202020204" pitchFamily="34" charset="0"/>
              </a:rPr>
              <a:t>– это форма родительного падежа единственного числа существительного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«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тло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».</a:t>
            </a:r>
            <a:r>
              <a:rPr lang="ru-RU" b="1" dirty="0">
                <a:solidFill>
                  <a:srgbClr val="1D1E1F"/>
                </a:solidFill>
                <a:latin typeface="Arial" panose="020B0604020202020204" pitchFamily="34" charset="0"/>
              </a:rPr>
              <a:t> С развитием языка слово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«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тло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» </a:t>
            </a:r>
            <a:r>
              <a:rPr lang="ru-RU" b="1" dirty="0">
                <a:solidFill>
                  <a:srgbClr val="1D1E1F"/>
                </a:solidFill>
                <a:latin typeface="Arial" panose="020B0604020202020204" pitchFamily="34" charset="0"/>
              </a:rPr>
              <a:t>стало рассматриваться как устаревшее и вскоре вовсе вышло из употребления. </a:t>
            </a:r>
            <a:endParaRPr lang="ru-RU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547664" y="476672"/>
            <a:ext cx="5442397" cy="1828800"/>
          </a:xfrm>
          <a:prstGeom prst="rect">
            <a:avLst/>
          </a:prstGeom>
        </p:spPr>
        <p:txBody>
          <a:bodyPr numCol="1">
            <a:prstTxWarp prst="textWave2">
              <a:avLst>
                <a:gd name="adj1" fmla="val 11201"/>
                <a:gd name="adj2" fmla="val 0"/>
              </a:avLst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Дотла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1" y="-12572"/>
            <a:ext cx="9160762" cy="6870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9040"/>
            <a:ext cx="2612107" cy="2612107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006250" y="476672"/>
            <a:ext cx="544239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Wave2">
              <a:avLst>
                <a:gd name="adj1" fmla="val 11201"/>
                <a:gd name="adj2" fmla="val 0"/>
              </a:avLst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Начеку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3808" y="2492896"/>
            <a:ext cx="5616624" cy="22467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Наречие </a:t>
            </a:r>
            <a:r>
              <a:rPr lang="ru-RU" sz="2000" b="1" i="1" dirty="0" smtClean="0">
                <a:solidFill>
                  <a:srgbClr val="FF0000"/>
                </a:solidFill>
              </a:rPr>
              <a:t>«начеку» </a:t>
            </a:r>
            <a:r>
              <a:rPr lang="ru-RU" sz="2000" b="1" dirty="0" smtClean="0"/>
              <a:t>возникло в результате сращения предлога </a:t>
            </a:r>
            <a:r>
              <a:rPr lang="ru-RU" sz="2000" b="1" i="1" dirty="0" smtClean="0">
                <a:solidFill>
                  <a:srgbClr val="FF0000"/>
                </a:solidFill>
              </a:rPr>
              <a:t>«на» </a:t>
            </a:r>
            <a:r>
              <a:rPr lang="ru-RU" sz="2000" b="1" dirty="0" smtClean="0"/>
              <a:t>и формы предложного падежа сущ. </a:t>
            </a:r>
            <a:r>
              <a:rPr lang="ru-RU" sz="2000" b="1" i="1" dirty="0" smtClean="0">
                <a:solidFill>
                  <a:srgbClr val="FF0000"/>
                </a:solidFill>
              </a:rPr>
              <a:t>«чек»</a:t>
            </a:r>
            <a:r>
              <a:rPr lang="ru-RU" sz="2000" b="1" i="1" dirty="0" smtClean="0"/>
              <a:t> </a:t>
            </a:r>
            <a:r>
              <a:rPr lang="ru-RU" sz="2000" b="1" dirty="0" smtClean="0"/>
              <a:t>– стража, ныне это слово утрачено. </a:t>
            </a:r>
          </a:p>
          <a:p>
            <a:r>
              <a:rPr lang="ru-RU" sz="2000" b="1" dirty="0" smtClean="0"/>
              <a:t>Существительное </a:t>
            </a:r>
            <a:r>
              <a:rPr lang="ru-RU" sz="2000" b="1" i="1" dirty="0" smtClean="0">
                <a:solidFill>
                  <a:srgbClr val="FF0000"/>
                </a:solidFill>
              </a:rPr>
              <a:t>«чек»</a:t>
            </a:r>
            <a:r>
              <a:rPr lang="ru-RU" sz="2000" b="1" i="1" dirty="0" smtClean="0"/>
              <a:t> </a:t>
            </a:r>
            <a:r>
              <a:rPr lang="ru-RU" sz="2000" b="1" dirty="0" smtClean="0"/>
              <a:t>родственно слову </a:t>
            </a:r>
            <a:r>
              <a:rPr lang="ru-RU" sz="2000" b="1" i="1" dirty="0" smtClean="0">
                <a:solidFill>
                  <a:srgbClr val="FF0000"/>
                </a:solidFill>
              </a:rPr>
              <a:t>«</a:t>
            </a:r>
            <a:r>
              <a:rPr lang="ru-RU" sz="2000" b="1" i="1" dirty="0" smtClean="0">
                <a:solidFill>
                  <a:srgbClr val="FF0000"/>
                </a:solidFill>
              </a:rPr>
              <a:t>чекать</a:t>
            </a:r>
            <a:r>
              <a:rPr lang="ru-RU" sz="2000" b="1" i="1" dirty="0" smtClean="0">
                <a:solidFill>
                  <a:srgbClr val="FF0000"/>
                </a:solidFill>
              </a:rPr>
              <a:t>» </a:t>
            </a:r>
            <a:r>
              <a:rPr lang="ru-RU" sz="2000" b="1" dirty="0" smtClean="0"/>
              <a:t>– ждать. Буквально быть начеку значит «быть на страже».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40123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63" y="-37411"/>
            <a:ext cx="9171863" cy="6878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98" y="4031697"/>
            <a:ext cx="1905000" cy="2286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907704" y="548680"/>
            <a:ext cx="544239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Wave2">
              <a:avLst>
                <a:gd name="adj1" fmla="val 11201"/>
                <a:gd name="adj2" fmla="val 0"/>
              </a:avLst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</a:t>
            </a: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сподволь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5776" y="3246867"/>
            <a:ext cx="5745997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Наречие </a:t>
            </a:r>
            <a:r>
              <a:rPr lang="ru-RU" sz="2400" b="1" i="1" dirty="0" smtClean="0">
                <a:solidFill>
                  <a:srgbClr val="FF0000"/>
                </a:solidFill>
              </a:rPr>
              <a:t>«исподволь» </a:t>
            </a:r>
            <a:r>
              <a:rPr lang="ru-RU" sz="2400" b="1" dirty="0" smtClean="0"/>
              <a:t>образовано путём </a:t>
            </a:r>
          </a:p>
          <a:p>
            <a:r>
              <a:rPr lang="ru-RU" sz="2400" b="1" dirty="0" smtClean="0"/>
              <a:t>сращения сложного предлога </a:t>
            </a:r>
            <a:r>
              <a:rPr lang="ru-RU" sz="2400" b="1" i="1" dirty="0" smtClean="0">
                <a:solidFill>
                  <a:srgbClr val="FF0000"/>
                </a:solidFill>
              </a:rPr>
              <a:t>«из-под»</a:t>
            </a:r>
          </a:p>
          <a:p>
            <a:r>
              <a:rPr lang="ru-RU" sz="2400" b="1" dirty="0" smtClean="0"/>
              <a:t> с формой Род. п. </a:t>
            </a:r>
            <a:r>
              <a:rPr lang="ru-RU" sz="2400" b="1" dirty="0" smtClean="0"/>
              <a:t>ед.ч</a:t>
            </a:r>
            <a:r>
              <a:rPr lang="ru-RU" sz="2400" b="1" dirty="0" smtClean="0"/>
              <a:t>. </a:t>
            </a:r>
            <a:r>
              <a:rPr lang="ru-RU" sz="2400" b="1" i="1" dirty="0" smtClean="0">
                <a:solidFill>
                  <a:srgbClr val="FF0000"/>
                </a:solidFill>
              </a:rPr>
              <a:t>«воля».</a:t>
            </a:r>
          </a:p>
          <a:p>
            <a:r>
              <a:rPr lang="ru-RU" sz="2400" b="1" dirty="0" smtClean="0"/>
              <a:t>Буквально означает «против воли».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86921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701402"/>
            <a:ext cx="5756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«ПИРАТСКОЕ НАПАДЕНИЕ</a:t>
            </a:r>
            <a:r>
              <a:rPr lang="ru-RU" dirty="0" smtClean="0"/>
              <a:t>.»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80" y="1988840"/>
            <a:ext cx="4536504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4998" y="116630"/>
            <a:ext cx="7805394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«КРЕСТИКИ-НОЛИКИ.»</a:t>
            </a:r>
            <a:endParaRPr lang="ru-RU" sz="4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48020">
            <a:off x="5291416" y="3409553"/>
            <a:ext cx="3853568" cy="3082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728757"/>
              </p:ext>
            </p:extLst>
          </p:nvPr>
        </p:nvGraphicFramePr>
        <p:xfrm>
          <a:off x="395536" y="1521763"/>
          <a:ext cx="4680520" cy="2843341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403330"/>
                <a:gridCol w="1639421"/>
                <a:gridCol w="1637769"/>
              </a:tblGrid>
              <a:tr h="964208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х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91749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х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96163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х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7584" y="1043087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Ключ: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560</Words>
  <Application>Microsoft Office PowerPoint</Application>
  <PresentationFormat>Экран (4:3)</PresentationFormat>
  <Paragraphs>77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asusf8ws</dc:creator>
  <cp:lastModifiedBy>qwer</cp:lastModifiedBy>
  <cp:revision>39</cp:revision>
  <dcterms:created xsi:type="dcterms:W3CDTF">2012-03-28T17:59:31Z</dcterms:created>
  <dcterms:modified xsi:type="dcterms:W3CDTF">2016-04-05T13:40:48Z</dcterms:modified>
</cp:coreProperties>
</file>