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2" r:id="rId5"/>
    <p:sldId id="261" r:id="rId6"/>
    <p:sldId id="260" r:id="rId7"/>
    <p:sldId id="263" r:id="rId8"/>
    <p:sldId id="265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6433" autoAdjust="0"/>
  </p:normalViewPr>
  <p:slideViewPr>
    <p:cSldViewPr snapToGrid="0">
      <p:cViewPr varScale="1">
        <p:scale>
          <a:sx n="112" d="100"/>
          <a:sy n="112" d="100"/>
        </p:scale>
        <p:origin x="-158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11.12.2016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11.12.2016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11.12.2016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11.12.2016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11.12.2016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11.12.2016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11.12.2016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11.12.2016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11.12.2016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11.12.2016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11.12.2016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pPr/>
              <a:t>11.12.2016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751417" y="702209"/>
            <a:ext cx="7105199" cy="3724096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ru-RU" sz="3600" i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GBenguiat Cyr-Bold" panose="020B0500000000000000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Учебно – исследовательская и проектная работа с учащимися в урочное и внеурочное время</a:t>
            </a:r>
          </a:p>
          <a:p>
            <a:pPr algn="ctr"/>
            <a:endParaRPr lang="ru-RU" sz="3600" i="1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GBenguiat Cyr-Bold" panose="020B0500000000000000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ru-RU" sz="3600" i="1" dirty="0" smtClean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GBenguiat Cyr-Bold" panose="020B0500000000000000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/>
            <a:r>
              <a:rPr lang="ru-RU" sz="2000" i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GBenguiat Cyr-Bold" panose="020B0500000000000000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Учитель- </a:t>
            </a:r>
            <a:r>
              <a:rPr lang="ru-RU" sz="2000" i="1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GBenguiat Cyr-Bold" panose="020B0500000000000000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Шаруда</a:t>
            </a:r>
            <a:r>
              <a:rPr lang="ru-RU" sz="2000" i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GBenguiat Cyr-Bold" panose="020B0500000000000000" pitchFamily="34" charset="0"/>
                <a:ea typeface="Tahoma" panose="020B0604030504040204" pitchFamily="34" charset="0"/>
                <a:cs typeface="Tahoma" panose="020B0604030504040204" pitchFamily="34" charset="0"/>
              </a:rPr>
              <a:t> Р.П.</a:t>
            </a:r>
            <a:endParaRPr lang="ru-RU" sz="2000" i="1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GBenguiat Cyr-Bold" panose="020B0500000000000000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09302" y="982030"/>
            <a:ext cx="8307977" cy="5032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Современные педагогические технологии направлены на активизацию и интенсификацию деятельности школьников. ФГОС второго поколения подчеркивают важность этого перехода от репродуктивных форм к самостоятельным формам.</a:t>
            </a:r>
          </a:p>
          <a:p>
            <a:pPr algn="just">
              <a:lnSpc>
                <a:spcPct val="150000"/>
              </a:lnSpc>
            </a:pPr>
            <a:endParaRPr lang="ru-RU" sz="1600" i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1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Проект 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- работа, направленная на решение конкретной проблемы, на достижение оптимальным способом заранее запланированного результата. Проект может включать элементы докладов, рефератов, исследований и любых других видов самостоятельной творческой работы учащихся, но только как способов достижения результата проекта. </a:t>
            </a:r>
            <a:endParaRPr lang="ru-RU" sz="1600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ru-RU" sz="1600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1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Проект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– с латинского языка переводится как «брошенный вперед». Проектирование – это процесс разработки и создания проекта (прототипа, прообраза предполагаемого или возможного объекта или состояния)</a:t>
            </a:r>
            <a:endParaRPr lang="ru-RU" sz="16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ru-RU" sz="1100" i="1" dirty="0"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ru-RU" sz="1100" i="1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3666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83221" y="642396"/>
            <a:ext cx="8312435" cy="4901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Проектный метод 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получил в настоящее время очень широкое распространение в обучении. Его можно использовать в любой школьной дисциплине, где решаются большие по объему задачи, желательно для учащихся среднего и старшего звена.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Проектная деятельность 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направлена на сотрудничество педагога и учащегося, развитие творческих способностей, является формой оценки в процессе непрерывного образования, дает возможность раннего формирования профессионально-значимых умений учащихся. Проектная технология нацелена на развитие личности школьников, их самостоятельности, творчества. Она позволяет сочетать все режимы работы: индивидуальный, парный, групповой, коллективный.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Реализация метода проектов 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на практике ведет к изменению роли и функции педагога. Учитель при таком подходе выступает консультантом, партнером, организатором познавательной деятельности своих учеников. В процессе работы над проектом у учащихся появляется потребность в приобретении новых знаний и умений. Происходит процесс закрепления навыков работы над отдельной темой или крупным блоком курса. </a:t>
            </a:r>
          </a:p>
        </p:txBody>
      </p:sp>
    </p:spTree>
    <p:extLst>
      <p:ext uri="{BB962C8B-B14F-4D97-AF65-F5344CB8AC3E}">
        <p14:creationId xmlns:p14="http://schemas.microsoft.com/office/powerpoint/2010/main" xmlns="" val="12854229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753291" y="1012954"/>
            <a:ext cx="6405154" cy="5124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u="sng" dirty="0">
                <a:latin typeface="Times New Roman" pitchFamily="18" charset="0"/>
                <a:cs typeface="Times New Roman" pitchFamily="18" charset="0"/>
              </a:rPr>
              <a:t>Общая схема научного исследования такова:</a:t>
            </a:r>
          </a:p>
          <a:p>
            <a:pPr algn="ctr"/>
            <a:endParaRPr lang="ru-RU" sz="1400" b="1" u="sng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Обоснование актуальности выбранной темы.</a:t>
            </a:r>
          </a:p>
          <a:p>
            <a:endParaRPr lang="ru-RU" sz="15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2. Выдвижение гипотезы. Гипотеза – предложение, еще не доказанная и не подтвержденная опытом догадка. Любая гипотеза должна быть опровержима хотя бы в принципе. Неопровержимые предположения гипотезами не являются. В результате исследования гипотеза подтверждается или опровергается.</a:t>
            </a:r>
          </a:p>
          <a:p>
            <a:endParaRPr lang="ru-RU" sz="15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3. Постановка цели и задач исследования.</a:t>
            </a:r>
          </a:p>
          <a:p>
            <a:endParaRPr lang="ru-RU" sz="15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4. Определение объекта и предмета исследования.</a:t>
            </a:r>
          </a:p>
          <a:p>
            <a:endParaRPr lang="ru-RU" sz="15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5. Выбор методов (методик) проведения исследования.</a:t>
            </a:r>
          </a:p>
          <a:p>
            <a:endParaRPr lang="ru-RU" sz="15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6. Описание процесса исследования.</a:t>
            </a:r>
          </a:p>
          <a:p>
            <a:endParaRPr lang="ru-RU" sz="15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7. Обобщение результатов исследования.</a:t>
            </a:r>
          </a:p>
          <a:p>
            <a:endParaRPr lang="ru-RU" sz="15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8. Формулирование выводов и оценка полученных результатов.</a:t>
            </a:r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xmlns="" val="4771305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30629"/>
            <a:ext cx="9139938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916903" y="866891"/>
            <a:ext cx="778296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u="sng" dirty="0" smtClean="0">
                <a:latin typeface="Times New Roman" pitchFamily="18" charset="0"/>
                <a:cs typeface="Times New Roman" pitchFamily="18" charset="0"/>
              </a:rPr>
              <a:t>Формы проектов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-учебный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проект,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-информационный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-экологический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-социальный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проект,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-видеофильм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-учебная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предметная презентация,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-сценарий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мероприятия и пр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u="sng" dirty="0">
                <a:latin typeface="Times New Roman" pitchFamily="18" charset="0"/>
                <a:cs typeface="Times New Roman" pitchFamily="18" charset="0"/>
              </a:rPr>
              <a:t>По профилю знаний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проекты делятся на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монопроекты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межпредметные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проекты: </a:t>
            </a:r>
            <a:r>
              <a:rPr lang="ru-RU" sz="1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Монопроекты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реализуются, как правило, в рамках одной области знаний. Могут быть, например, экологическими, спортивными, историческими, музыкальными.</a:t>
            </a: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Межпредметные</a:t>
            </a: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проекты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могут одновременно требовать знаний из нескольких областей. Например, </a:t>
            </a:r>
            <a:r>
              <a:rPr lang="ru-RU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проект </a:t>
            </a: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 Встреча эпох.(Сцена бала из литературного произведения)»</a:t>
            </a:r>
          </a:p>
          <a:p>
            <a:r>
              <a:rPr lang="ru-RU" sz="1400" b="1" u="sng" dirty="0">
                <a:latin typeface="Times New Roman" pitchFamily="18" charset="0"/>
                <a:cs typeface="Times New Roman" pitchFamily="18" charset="0"/>
              </a:rPr>
              <a:t>По продолжительности проекты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бывают краткосрочными и долгосрочными:</a:t>
            </a:r>
          </a:p>
          <a:p>
            <a:r>
              <a:rPr lang="ru-RU" sz="1400" u="sng" dirty="0" err="1">
                <a:latin typeface="Times New Roman" pitchFamily="18" charset="0"/>
                <a:cs typeface="Times New Roman" pitchFamily="18" charset="0"/>
              </a:rPr>
              <a:t>Минипроекты</a:t>
            </a:r>
            <a:r>
              <a:rPr lang="ru-RU" sz="14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могут укладываться в одно занятие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u="sng" dirty="0">
                <a:latin typeface="Times New Roman" pitchFamily="18" charset="0"/>
                <a:cs typeface="Times New Roman" pitchFamily="18" charset="0"/>
              </a:rPr>
              <a:t>Краткосрочные проекты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выполняются обычно за четыре — шесть занятий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400" u="sng" dirty="0" smtClean="0">
                <a:latin typeface="Times New Roman" pitchFamily="18" charset="0"/>
                <a:cs typeface="Times New Roman" pitchFamily="18" charset="0"/>
              </a:rPr>
              <a:t>Долгосрочные проекты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могут выполнятся несколько месяцев.</a:t>
            </a:r>
          </a:p>
          <a:p>
            <a:r>
              <a:rPr lang="ru-RU" sz="1400" b="1" u="sng" dirty="0">
                <a:latin typeface="Times New Roman" pitchFamily="18" charset="0"/>
                <a:cs typeface="Times New Roman" pitchFamily="18" charset="0"/>
              </a:rPr>
              <a:t>По количеству участников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проекты могут быть индивидуальными, парными и групповыми.</a:t>
            </a:r>
          </a:p>
        </p:txBody>
      </p:sp>
    </p:spTree>
    <p:extLst>
      <p:ext uri="{BB962C8B-B14F-4D97-AF65-F5344CB8AC3E}">
        <p14:creationId xmlns:p14="http://schemas.microsoft.com/office/powerpoint/2010/main" xmlns="" val="26992660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70263" y="555310"/>
            <a:ext cx="783771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200" b="1" i="1" u="sng" dirty="0">
                <a:latin typeface="Times New Roman" pitchFamily="18" charset="0"/>
                <a:cs typeface="Times New Roman" pitchFamily="18" charset="0"/>
              </a:rPr>
              <a:t>Э</a:t>
            </a:r>
            <a:r>
              <a:rPr lang="ru-RU" sz="1200" b="1" i="1" u="sng" dirty="0" smtClean="0">
                <a:latin typeface="Times New Roman" pitchFamily="18" charset="0"/>
                <a:cs typeface="Times New Roman" pitchFamily="18" charset="0"/>
              </a:rPr>
              <a:t>тапы </a:t>
            </a:r>
            <a:r>
              <a:rPr lang="ru-RU" sz="1200" b="1" i="1" u="sng" dirty="0">
                <a:latin typeface="Times New Roman" pitchFamily="18" charset="0"/>
                <a:cs typeface="Times New Roman" pitchFamily="18" charset="0"/>
              </a:rPr>
              <a:t>разработки учебного проекта:</a:t>
            </a:r>
          </a:p>
          <a:p>
            <a:pPr marL="342900" indent="-3429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sz="1200" i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1. Подготовительный (мотивация, целеполагание, осознание проблемной ситуации, выбор темы, постановка цели проекта).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sz="1200" i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2. Проектировочный (общее планирование, построение конкретного плана деятельности, распределение заданий в работе с учетом выбранной позиции).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sz="1200" i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3. Практический (исследование проблемы, темы, сбор и обработка данных, получение нового продукта, результата проектной деятельности за счет выполнения определенных действий, интерпретации результатов, возможно графическое представление результатов, оформление документации).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sz="1200" i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4. Аналитический (сравнение планируемых и реальных результатов, обобщение, выводы).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sz="1200" i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5. Контрольно-корректировочный (анализ успехов и ошибок, поиск способов коррекции ошибок, исправление проекта в соответствии с реальным состоянием дел).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sz="1200" i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6. Заключительный (представление содержания работы, обоснование выводов, защита проекта).</a:t>
            </a:r>
          </a:p>
        </p:txBody>
      </p:sp>
    </p:spTree>
    <p:extLst>
      <p:ext uri="{BB962C8B-B14F-4D97-AF65-F5344CB8AC3E}">
        <p14:creationId xmlns:p14="http://schemas.microsoft.com/office/powerpoint/2010/main" xmlns="" val="7609449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48640" y="555310"/>
            <a:ext cx="7759337" cy="5032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Некоторые ученые говорят, что проект – это пять «П»: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1. Проблема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2. Проектирование (планирование)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3. Поиск информации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4. Продукт (создание проектного продукта)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5. Презентация проектного продукта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031300" y="6319053"/>
            <a:ext cx="31106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GBenguiat Cyr-Bold" panose="020B0500000000000000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Название презентации</a:t>
            </a:r>
            <a:endParaRPr lang="ru-RU" i="1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GBenguiat Cyr-Bold" panose="020B0500000000000000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2064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162333" y="555310"/>
            <a:ext cx="714564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400" i="1" dirty="0" smtClean="0">
                <a:cs typeface="Times New Roman" panose="02020603050405020304" pitchFamily="18" charset="0"/>
              </a:rPr>
              <a:t>Группа  учащихся 9-10 классов работает над проектом «Андрей Дементьев –поэт нашего  времени»</a:t>
            </a:r>
            <a:endParaRPr lang="ru-RU" sz="1000" i="1" dirty="0"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Содержание проекта: 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Изучение биографии поэта;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Изучение творчества;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Посещение </a:t>
            </a:r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ома поэзии Андрея Дементьева;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Публикации в прессе о творчестве  А. </a:t>
            </a:r>
            <a:r>
              <a:rPr lang="ru-RU" sz="1200" i="1" dirty="0" err="1" smtClean="0">
                <a:latin typeface="Times New Roman" pitchFamily="18" charset="0"/>
                <a:cs typeface="Times New Roman" pitchFamily="18" charset="0"/>
              </a:rPr>
              <a:t>Дементьва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ru-RU" sz="1000" i="1" dirty="0" smtClean="0">
                <a:cs typeface="Times New Roman" panose="02020603050405020304" pitchFamily="18" charset="0"/>
              </a:rPr>
              <a:t>Презентация;</a:t>
            </a:r>
            <a:endParaRPr lang="ru-RU" sz="1000" i="1" dirty="0"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000" i="1" smtClean="0">
                <a:cs typeface="Times New Roman" panose="02020603050405020304" pitchFamily="18" charset="0"/>
              </a:rPr>
              <a:t>- Фотовыставка;</a:t>
            </a:r>
            <a:endParaRPr lang="ru-RU" sz="1000" i="1" dirty="0" smtClean="0">
              <a:cs typeface="Times New Roman" panose="02020603050405020304" pitchFamily="18" charset="0"/>
            </a:endParaRPr>
          </a:p>
          <a:p>
            <a:pPr marL="171450" indent="-171450">
              <a:lnSpc>
                <a:spcPct val="150000"/>
              </a:lnSpc>
              <a:buFontTx/>
              <a:buChar char="-"/>
            </a:pPr>
            <a:endParaRPr lang="ru-RU" sz="1000" i="1" dirty="0"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000" i="1" dirty="0" smtClean="0">
                <a:cs typeface="Times New Roman" panose="02020603050405020304" pitchFamily="18" charset="0"/>
              </a:rPr>
              <a:t> </a:t>
            </a:r>
            <a:endParaRPr lang="ru-RU" sz="1000" i="1" dirty="0"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91909" y="1848722"/>
            <a:ext cx="4053078" cy="2839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8343" y="3141617"/>
            <a:ext cx="2926080" cy="2333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96045" y="3429000"/>
            <a:ext cx="1906944" cy="2669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788335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162333" y="555310"/>
            <a:ext cx="71456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Tx/>
              <a:buChar char="-"/>
            </a:pPr>
            <a:endParaRPr lang="ru-RU" sz="1000" i="1" dirty="0"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ru-RU" sz="1000" i="1" dirty="0" smtClean="0">
              <a:cs typeface="Times New Roman" panose="02020603050405020304" pitchFamily="18" charset="0"/>
            </a:endParaRPr>
          </a:p>
          <a:p>
            <a:pPr marL="171450" indent="-171450">
              <a:lnSpc>
                <a:spcPct val="150000"/>
              </a:lnSpc>
              <a:buFontTx/>
              <a:buChar char="-"/>
            </a:pPr>
            <a:endParaRPr lang="ru-RU" sz="1000" i="1" dirty="0"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000" i="1" dirty="0" smtClean="0">
                <a:cs typeface="Times New Roman" panose="02020603050405020304" pitchFamily="18" charset="0"/>
              </a:rPr>
              <a:t> </a:t>
            </a:r>
            <a:endParaRPr lang="ru-RU" sz="1000" i="1" dirty="0"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32497" y="2967335"/>
            <a:ext cx="78790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СПАСИБО ЗА ВНИМАНИЕ!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200487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473</TotalTime>
  <Words>724</Words>
  <Application>Microsoft Office PowerPoint</Application>
  <PresentationFormat>Экран (4:3)</PresentationFormat>
  <Paragraphs>89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Домашний</cp:lastModifiedBy>
  <cp:revision>46</cp:revision>
  <dcterms:created xsi:type="dcterms:W3CDTF">2013-11-19T05:52:05Z</dcterms:created>
  <dcterms:modified xsi:type="dcterms:W3CDTF">2016-12-11T11:48:49Z</dcterms:modified>
</cp:coreProperties>
</file>