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0" r:id="rId3"/>
    <p:sldId id="261" r:id="rId4"/>
    <p:sldId id="257" r:id="rId5"/>
    <p:sldId id="259" r:id="rId6"/>
    <p:sldId id="262" r:id="rId7"/>
    <p:sldId id="264" r:id="rId8"/>
    <p:sldId id="263"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93" r:id="rId22"/>
    <p:sldId id="277" r:id="rId23"/>
    <p:sldId id="278" r:id="rId24"/>
    <p:sldId id="279" r:id="rId25"/>
    <p:sldId id="280" r:id="rId26"/>
    <p:sldId id="281" r:id="rId27"/>
    <p:sldId id="282" r:id="rId28"/>
    <p:sldId id="283" r:id="rId29"/>
    <p:sldId id="284" r:id="rId30"/>
    <p:sldId id="285" r:id="rId31"/>
    <p:sldId id="292" r:id="rId32"/>
    <p:sldId id="287" r:id="rId33"/>
    <p:sldId id="288" r:id="rId34"/>
    <p:sldId id="289" r:id="rId35"/>
    <p:sldId id="290" r:id="rId36"/>
    <p:sldId id="291" r:id="rId3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E0000"/>
    <a:srgbClr val="FF9E1D"/>
    <a:srgbClr val="157FFF"/>
    <a:srgbClr val="F7E289"/>
    <a:srgbClr val="D68B1C"/>
    <a:srgbClr val="D09622"/>
    <a:srgbClr val="CC99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4" d="100"/>
          <a:sy n="64" d="100"/>
        </p:scale>
        <p:origin x="-1482" y="-102"/>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48965" y="527605"/>
            <a:ext cx="8551480" cy="763525"/>
          </a:xfrm>
          <a:effectLst/>
        </p:spPr>
        <p:txBody>
          <a:bodyPr>
            <a:normAutofit/>
          </a:bodyPr>
          <a:lstStyle>
            <a:lvl1pPr algn="l">
              <a:defRPr sz="3600">
                <a:solidFill>
                  <a:schemeClr val="bg2">
                    <a:lumMod val="25000"/>
                  </a:schemeClr>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448965" y="1291130"/>
            <a:ext cx="6400800" cy="610819"/>
          </a:xfrm>
        </p:spPr>
        <p:txBody>
          <a:bodyPr>
            <a:normAutofit/>
          </a:bodyPr>
          <a:lstStyle>
            <a:lvl1pPr marL="0" indent="0" algn="l">
              <a:buNone/>
              <a:defRPr sz="2600">
                <a:solidFill>
                  <a:schemeClr val="bg2">
                    <a:lumMod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53074F12-AA26-4AC8-9962-C36BB8F32554}" type="datetimeFigureOut">
              <a:rPr lang="en-US" smtClean="0"/>
              <a:pPr/>
              <a:t>10/30/2019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xmlns="" val="3253875174"/>
      </p:ext>
    </p:extLst>
  </p:cSld>
  <p:clrMapOvr>
    <a:masterClrMapping/>
  </p:clrMapOvr>
  <p:transition>
    <p:dissolv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3074F12-AA26-4AC8-9962-C36BB8F32554}" type="datetimeFigureOut">
              <a:rPr lang="en-US" smtClean="0"/>
              <a:pPr/>
              <a:t>10/30/2019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xmlns="" val="477607843"/>
      </p:ext>
    </p:extLst>
  </p:cSld>
  <p:clrMapOvr>
    <a:masterClrMapping/>
  </p:clrMapOvr>
  <p:transition>
    <p:dissolv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3074F12-AA26-4AC8-9962-C36BB8F32554}" type="datetimeFigureOut">
              <a:rPr lang="en-US" smtClean="0"/>
              <a:pPr/>
              <a:t>10/30/2019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xmlns="" val="3428665726"/>
      </p:ext>
    </p:extLst>
  </p:cSld>
  <p:clrMapOvr>
    <a:masterClrMapping/>
  </p:clrMapOvr>
  <p:transition>
    <p:dissolv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3074F12-AA26-4AC8-9962-C36BB8F32554}" type="datetimeFigureOut">
              <a:rPr lang="en-US" smtClean="0"/>
              <a:pPr/>
              <a:t>10/30/2019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xmlns="" val="893609949"/>
      </p:ext>
    </p:extLst>
  </p:cSld>
  <p:clrMapOvr>
    <a:masterClrMapping/>
  </p:clrMapOvr>
  <p:transition>
    <p:dissolv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1670" y="527605"/>
            <a:ext cx="6566315" cy="610820"/>
          </a:xfrm>
        </p:spPr>
        <p:txBody>
          <a:bodyPr>
            <a:normAutofit/>
          </a:bodyPr>
          <a:lstStyle>
            <a:lvl1pPr algn="l">
              <a:defRPr sz="3600">
                <a:solidFill>
                  <a:schemeClr val="bg2">
                    <a:lumMod val="50000"/>
                  </a:schemeClr>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601669" y="1596540"/>
            <a:ext cx="8093365" cy="4581150"/>
          </a:xfrm>
        </p:spPr>
        <p:txBody>
          <a:bodyPr/>
          <a:lstStyle>
            <a:lvl1pPr>
              <a:defRPr sz="28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53074F12-AA26-4AC8-9962-C36BB8F32554}" type="datetimeFigureOut">
              <a:rPr lang="en-US" smtClean="0"/>
              <a:pPr/>
              <a:t>10/30/2019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xmlns="" val="1664471362"/>
      </p:ext>
    </p:extLst>
  </p:cSld>
  <p:clrMapOvr>
    <a:masterClrMapping/>
  </p:clrMapOvr>
  <p:transition>
    <p:dissolv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823310" y="527605"/>
            <a:ext cx="7016195" cy="684885"/>
          </a:xfrm>
        </p:spPr>
        <p:txBody>
          <a:bodyPr>
            <a:normAutofit/>
          </a:bodyPr>
          <a:lstStyle>
            <a:lvl1pPr algn="l">
              <a:defRPr sz="3600">
                <a:solidFill>
                  <a:schemeClr val="bg2">
                    <a:lumMod val="50000"/>
                  </a:schemeClr>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1823310" y="1443835"/>
            <a:ext cx="7016195" cy="4275740"/>
          </a:xfrm>
        </p:spPr>
        <p:txBody>
          <a:bodyPr/>
          <a:lstStyle>
            <a:lvl1pPr>
              <a:defRPr sz="28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53074F12-AA26-4AC8-9962-C36BB8F32554}" type="datetimeFigureOut">
              <a:rPr lang="en-US" smtClean="0"/>
              <a:pPr/>
              <a:t>10/30/2019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xmlns="" val="1629391393"/>
      </p:ext>
    </p:extLst>
  </p:cSld>
  <p:clrMapOvr>
    <a:masterClrMapping/>
  </p:clrMapOvr>
  <p:transition>
    <p:dissolv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3074F12-AA26-4AC8-9962-C36BB8F32554}" type="datetimeFigureOut">
              <a:rPr lang="en-US" smtClean="0"/>
              <a:pPr/>
              <a:t>10/30/2019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xmlns="" val="3863441575"/>
      </p:ext>
    </p:extLst>
  </p:cSld>
  <p:clrMapOvr>
    <a:masterClrMapping/>
  </p:clrMapOvr>
  <p:transition>
    <p:dissolv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3074F12-AA26-4AC8-9962-C36BB8F32554}" type="datetimeFigureOut">
              <a:rPr lang="en-US" smtClean="0"/>
              <a:pPr/>
              <a:t>10/30/2019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xmlns="" val="3556791830"/>
      </p:ext>
    </p:extLst>
  </p:cSld>
  <p:clrMapOvr>
    <a:masterClrMapping/>
  </p:clrMapOvr>
  <p:transition>
    <p:dissolv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48965" y="680310"/>
            <a:ext cx="8398775" cy="532180"/>
          </a:xfrm>
        </p:spPr>
        <p:txBody>
          <a:bodyPr>
            <a:normAutofit/>
          </a:bodyPr>
          <a:lstStyle>
            <a:lvl1pPr algn="l">
              <a:defRPr sz="3600">
                <a:solidFill>
                  <a:schemeClr val="bg2">
                    <a:lumMod val="50000"/>
                  </a:schemeClr>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48965" y="1443834"/>
            <a:ext cx="4123035" cy="620719"/>
          </a:xfrm>
        </p:spPr>
        <p:txBody>
          <a:bodyPr anchor="b"/>
          <a:lstStyle>
            <a:lvl1pPr marL="0" indent="0">
              <a:buNone/>
              <a:defRPr sz="2400" b="1" baseline="0">
                <a:solidFill>
                  <a:schemeClr val="bg2">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48965" y="2054655"/>
            <a:ext cx="4123035" cy="3035058"/>
          </a:xfrm>
        </p:spPr>
        <p:txBody>
          <a:bodyPr/>
          <a:lstStyle>
            <a:lvl1pPr>
              <a:defRPr sz="2400">
                <a:solidFill>
                  <a:schemeClr val="tx1"/>
                </a:solidFill>
              </a:defRPr>
            </a:lvl1pPr>
            <a:lvl2pPr>
              <a:defRPr sz="2000">
                <a:solidFill>
                  <a:schemeClr val="tx1"/>
                </a:solidFill>
              </a:defRPr>
            </a:lvl2pPr>
            <a:lvl3pPr>
              <a:defRPr sz="18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724705" y="1443834"/>
            <a:ext cx="4123035" cy="620719"/>
          </a:xfrm>
        </p:spPr>
        <p:txBody>
          <a:bodyPr anchor="b"/>
          <a:lstStyle>
            <a:lvl1pPr marL="0" indent="0">
              <a:buNone/>
              <a:defRPr sz="2400" b="1">
                <a:solidFill>
                  <a:schemeClr val="bg2">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724705" y="2054655"/>
            <a:ext cx="4123035" cy="3035058"/>
          </a:xfrm>
        </p:spPr>
        <p:txBody>
          <a:bodyPr/>
          <a:lstStyle>
            <a:lvl1pPr>
              <a:defRPr sz="2400">
                <a:solidFill>
                  <a:schemeClr val="tx1"/>
                </a:solidFill>
              </a:defRPr>
            </a:lvl1pPr>
            <a:lvl2pPr>
              <a:defRPr sz="2000">
                <a:solidFill>
                  <a:schemeClr val="tx1"/>
                </a:solidFill>
              </a:defRPr>
            </a:lvl2pPr>
            <a:lvl3pPr>
              <a:defRPr sz="18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6"/>
          <p:cNvSpPr>
            <a:spLocks noGrp="1"/>
          </p:cNvSpPr>
          <p:nvPr>
            <p:ph type="dt" sz="half" idx="10"/>
          </p:nvPr>
        </p:nvSpPr>
        <p:spPr/>
        <p:txBody>
          <a:bodyPr/>
          <a:lstStyle/>
          <a:p>
            <a:fld id="{53074F12-AA26-4AC8-9962-C36BB8F32554}" type="datetimeFigureOut">
              <a:rPr lang="en-US" smtClean="0"/>
              <a:pPr/>
              <a:t>10/30/2019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xmlns="" val="4122911988"/>
      </p:ext>
    </p:extLst>
  </p:cSld>
  <p:clrMapOvr>
    <a:masterClrMapping/>
  </p:clrMapOvr>
  <p:transition>
    <p:dissolv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3074F12-AA26-4AC8-9962-C36BB8F32554}" type="datetimeFigureOut">
              <a:rPr lang="en-US" smtClean="0"/>
              <a:pPr/>
              <a:t>10/30/2019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xmlns="" val="3029773110"/>
      </p:ext>
    </p:extLst>
  </p:cSld>
  <p:clrMapOvr>
    <a:masterClrMapping/>
  </p:clrMapOvr>
  <p:transition>
    <p:dissolv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074F12-AA26-4AC8-9962-C36BB8F32554}" type="datetimeFigureOut">
              <a:rPr lang="en-US" smtClean="0"/>
              <a:pPr/>
              <a:t>10/30/2019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xmlns="" val="4251864075"/>
      </p:ext>
    </p:extLst>
  </p:cSld>
  <p:clrMapOvr>
    <a:masterClrMapping/>
  </p:clrMapOvr>
  <p:transition>
    <p:dissolv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3074F12-AA26-4AC8-9962-C36BB8F32554}" type="datetimeFigureOut">
              <a:rPr lang="en-US" smtClean="0"/>
              <a:pPr/>
              <a:t>10/30/2019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xmlns="" val="3174452648"/>
      </p:ext>
    </p:extLst>
  </p:cSld>
  <p:clrMapOvr>
    <a:masterClrMapping/>
  </p:clrMapOvr>
  <p:transition>
    <p:dissolv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074F12-AA26-4AC8-9962-C36BB8F32554}" type="datetimeFigureOut">
              <a:rPr lang="en-US" smtClean="0"/>
              <a:pPr/>
              <a:t>10/30/2019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2CCC60-E8CD-4174-8B1A-7DF615B22EEF}" type="slidenum">
              <a:rPr lang="en-US" smtClean="0"/>
              <a:pPr/>
              <a:t>‹#›</a:t>
            </a:fld>
            <a:endParaRPr lang="en-US"/>
          </a:p>
        </p:txBody>
      </p:sp>
    </p:spTree>
    <p:extLst>
      <p:ext uri="{BB962C8B-B14F-4D97-AF65-F5344CB8AC3E}">
        <p14:creationId xmlns:p14="http://schemas.microsoft.com/office/powerpoint/2010/main" xmlns="" val="19440393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ransition>
    <p:dissolve/>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7.xml"/><Relationship Id="rId4" Type="http://schemas.openxmlformats.org/officeDocument/2006/relationships/image" Target="../media/image19.jpeg"/></Relationships>
</file>

<file path=ppt/slides/_rels/slide2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3.xml"/><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2357430"/>
          </a:xfrm>
        </p:spPr>
        <p:style>
          <a:lnRef idx="1">
            <a:schemeClr val="accent6"/>
          </a:lnRef>
          <a:fillRef idx="2">
            <a:schemeClr val="accent6"/>
          </a:fillRef>
          <a:effectRef idx="1">
            <a:schemeClr val="accent6"/>
          </a:effectRef>
          <a:fontRef idx="minor">
            <a:schemeClr val="dk1"/>
          </a:fontRef>
        </p:style>
        <p:txBody>
          <a:bodyPr>
            <a:normAutofit/>
          </a:bodyPr>
          <a:lstStyle/>
          <a:p>
            <a:pPr lvl="0"/>
            <a:r>
              <a:rPr lang="ru-RU" sz="4000" b="1" dirty="0" smtClean="0">
                <a:latin typeface="Times New Roman" pitchFamily="18" charset="0"/>
                <a:cs typeface="Times New Roman" pitchFamily="18" charset="0"/>
              </a:rPr>
              <a:t>Развитие навыков письменной речи</a:t>
            </a:r>
            <a:br>
              <a:rPr lang="ru-RU" sz="4000" b="1" dirty="0" smtClean="0">
                <a:latin typeface="Times New Roman" pitchFamily="18" charset="0"/>
                <a:cs typeface="Times New Roman" pitchFamily="18" charset="0"/>
              </a:rPr>
            </a:br>
            <a:r>
              <a:rPr lang="ru-RU" sz="4000" b="1" dirty="0" smtClean="0">
                <a:latin typeface="Times New Roman" pitchFamily="18" charset="0"/>
                <a:cs typeface="Times New Roman" pitchFamily="18" charset="0"/>
              </a:rPr>
              <a:t>       на уроках английского языка </a:t>
            </a:r>
            <a:endParaRPr lang="en-US" sz="4000" b="1" dirty="0">
              <a:latin typeface="Times New Roman" pitchFamily="18" charset="0"/>
              <a:cs typeface="Times New Roman" pitchFamily="18" charset="0"/>
            </a:endParaRPr>
          </a:p>
        </p:txBody>
      </p:sp>
    </p:spTree>
    <p:extLst>
      <p:ext uri="{BB962C8B-B14F-4D97-AF65-F5344CB8AC3E}">
        <p14:creationId xmlns:p14="http://schemas.microsoft.com/office/powerpoint/2010/main" xmlns="" val="363920370"/>
      </p:ext>
    </p:extLst>
  </p:cSld>
  <p:clrMapOvr>
    <a:masterClrMapping/>
  </p:clrMapOvr>
  <p:transition>
    <p:dissolv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4868874"/>
          </a:xfrm>
        </p:spPr>
        <p:txBody>
          <a:bodyPr>
            <a:normAutofit fontScale="90000"/>
          </a:bodyPr>
          <a:lstStyle/>
          <a:p>
            <a:r>
              <a:rPr lang="ru-RU" b="1" dirty="0" smtClean="0">
                <a:solidFill>
                  <a:srgbClr val="9E0000"/>
                </a:solidFill>
              </a:rPr>
              <a:t>Необходимо уметь выражать мысли и идеи в письменной форме, владея основами композиции, зная стилевые особенности и следуя определённым правилам организации письменного текста</a:t>
            </a:r>
            <a:endParaRPr lang="ru-RU" b="1" dirty="0">
              <a:solidFill>
                <a:srgbClr val="9E0000"/>
              </a:solidFill>
            </a:endParaRPr>
          </a:p>
        </p:txBody>
      </p:sp>
    </p:spTree>
  </p:cSld>
  <p:clrMapOvr>
    <a:masterClrMapping/>
  </p:clrMapOvr>
  <p:transition>
    <p:dissolv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5154626"/>
          </a:xfrm>
        </p:spPr>
        <p:txBody>
          <a:bodyPr>
            <a:normAutofit/>
          </a:bodyPr>
          <a:lstStyle/>
          <a:p>
            <a:r>
              <a:rPr lang="en-US" dirty="0" smtClean="0"/>
              <a:t/>
            </a:r>
            <a:br>
              <a:rPr lang="en-US" dirty="0" smtClean="0"/>
            </a:br>
            <a:r>
              <a:rPr lang="en-US" dirty="0" smtClean="0"/>
              <a:t/>
            </a:r>
            <a:br>
              <a:rPr lang="en-US" dirty="0" smtClean="0"/>
            </a:br>
            <a:r>
              <a:rPr lang="ru-RU" b="1" dirty="0" smtClean="0"/>
              <a:t>В результате изучения иностранного языка на базовом уровне ученик в области письма должен обладать следующими коммуникативными умениями</a:t>
            </a:r>
            <a:endParaRPr lang="ru-RU" b="1" dirty="0"/>
          </a:p>
        </p:txBody>
      </p:sp>
      <p:pic>
        <p:nvPicPr>
          <p:cNvPr id="13313" name="Picture 1" descr="C:\Users\Иван\Desktop\11fbddf44be1b76363c784aede64d4e4-975x615.jpg"/>
          <p:cNvPicPr>
            <a:picLocks noChangeAspect="1" noChangeArrowheads="1"/>
          </p:cNvPicPr>
          <p:nvPr/>
        </p:nvPicPr>
        <p:blipFill>
          <a:blip r:embed="rId2" cstate="print"/>
          <a:srcRect/>
          <a:stretch>
            <a:fillRect/>
          </a:stretch>
        </p:blipFill>
        <p:spPr bwMode="auto">
          <a:xfrm flipH="1">
            <a:off x="6072198" y="357166"/>
            <a:ext cx="2038558" cy="1285860"/>
          </a:xfrm>
          <a:prstGeom prst="rect">
            <a:avLst/>
          </a:prstGeom>
          <a:noFill/>
        </p:spPr>
      </p:pic>
    </p:spTree>
  </p:cSld>
  <p:clrMapOvr>
    <a:masterClrMapping/>
  </p:clrMapOvr>
  <p:transition>
    <p:dissolv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57158" y="428604"/>
            <a:ext cx="8372476" cy="5083188"/>
          </a:xfrm>
        </p:spPr>
        <p:txBody>
          <a:bodyPr>
            <a:noAutofit/>
          </a:bodyPr>
          <a:lstStyle/>
          <a:p>
            <a:pPr lvl="0" algn="l"/>
            <a:r>
              <a:rPr lang="ru-RU" sz="4000" b="1" dirty="0" smtClean="0"/>
              <a:t>1. писать личное письмо, </a:t>
            </a:r>
            <a:br>
              <a:rPr lang="ru-RU" sz="4000" b="1" dirty="0" smtClean="0"/>
            </a:br>
            <a:r>
              <a:rPr lang="ru-RU" sz="4000" b="1" dirty="0" smtClean="0"/>
              <a:t>2. заполнять анкеты, бланки; </a:t>
            </a:r>
            <a:br>
              <a:rPr lang="ru-RU" sz="4000" b="1" dirty="0" smtClean="0"/>
            </a:br>
            <a:r>
              <a:rPr lang="ru-RU" sz="4000" b="1" dirty="0" smtClean="0"/>
              <a:t>3. излагать сведения о себе в форме, принятой в англоязычных странах (автобиография/резюме);</a:t>
            </a:r>
            <a:br>
              <a:rPr lang="ru-RU" sz="4000" b="1" dirty="0" smtClean="0"/>
            </a:br>
            <a:r>
              <a:rPr lang="ru-RU" sz="4000" b="1" dirty="0" smtClean="0"/>
              <a:t>4. составлять план, тезисы устного/письменного сообщения, в том числе на основе выписок из текста</a:t>
            </a:r>
            <a:endParaRPr lang="ru-RU" sz="4000" b="1" dirty="0"/>
          </a:p>
        </p:txBody>
      </p:sp>
    </p:spTree>
  </p:cSld>
  <p:clrMapOvr>
    <a:masterClrMapping/>
  </p:clrMapOvr>
  <p:transition>
    <p:dissolv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8229600" cy="5072074"/>
          </a:xfrm>
        </p:spPr>
        <p:txBody>
          <a:bodyPr>
            <a:normAutofit fontScale="90000"/>
          </a:bodyPr>
          <a:lstStyle/>
          <a:p>
            <a:pPr algn="l"/>
            <a:r>
              <a:rPr lang="ru-RU" b="1" dirty="0" smtClean="0"/>
              <a:t>5. расспрашивать в личном письме о новостях и сообщать их; </a:t>
            </a:r>
            <a:br>
              <a:rPr lang="ru-RU" b="1" dirty="0" smtClean="0"/>
            </a:br>
            <a:r>
              <a:rPr lang="ru-RU" b="1" dirty="0" smtClean="0"/>
              <a:t>6. рассказывать об отдельных фактах/событиях своей жизни,</a:t>
            </a:r>
            <a:br>
              <a:rPr lang="ru-RU" b="1" dirty="0" smtClean="0"/>
            </a:br>
            <a:r>
              <a:rPr lang="ru-RU" b="1" dirty="0" smtClean="0"/>
              <a:t>  выражая свои суждения и чувства; </a:t>
            </a:r>
            <a:br>
              <a:rPr lang="ru-RU" b="1" dirty="0" smtClean="0"/>
            </a:br>
            <a:r>
              <a:rPr lang="ru-RU" b="1" dirty="0" smtClean="0"/>
              <a:t>7.описывать </a:t>
            </a:r>
            <a:r>
              <a:rPr lang="ru-RU" b="1" dirty="0" smtClean="0"/>
              <a:t>свои планы на будущее.</a:t>
            </a:r>
            <a:endParaRPr lang="ru-RU" b="1" dirty="0"/>
          </a:p>
        </p:txBody>
      </p:sp>
    </p:spTree>
  </p:cSld>
  <p:clrMapOvr>
    <a:masterClrMapping/>
  </p:clrMapOvr>
  <p:transition>
    <p:dissolv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71472" y="0"/>
            <a:ext cx="8572528" cy="5429264"/>
          </a:xfrm>
        </p:spPr>
        <p:txBody>
          <a:bodyPr>
            <a:normAutofit fontScale="90000"/>
          </a:bodyPr>
          <a:lstStyle/>
          <a:p>
            <a:pPr lvl="0" algn="l"/>
            <a:r>
              <a:rPr lang="ru-RU" dirty="0" smtClean="0"/>
              <a:t/>
            </a:r>
            <a:br>
              <a:rPr lang="ru-RU" dirty="0" smtClean="0"/>
            </a:br>
            <a:r>
              <a:rPr lang="ru-RU" dirty="0" smtClean="0"/>
              <a:t/>
            </a:r>
            <a:br>
              <a:rPr lang="ru-RU" dirty="0" smtClean="0"/>
            </a:br>
            <a:r>
              <a:rPr lang="ru-RU" dirty="0" smtClean="0"/>
              <a:t/>
            </a:r>
            <a:br>
              <a:rPr lang="ru-RU" dirty="0" smtClean="0"/>
            </a:br>
            <a:r>
              <a:rPr lang="ru-RU" dirty="0" smtClean="0"/>
              <a:t/>
            </a:r>
            <a:br>
              <a:rPr lang="ru-RU" dirty="0" smtClean="0"/>
            </a:br>
            <a:r>
              <a:rPr lang="ru-RU" b="1" dirty="0" smtClean="0"/>
              <a:t>В обучении письму выделяют</a:t>
            </a:r>
            <a:br>
              <a:rPr lang="ru-RU" b="1" dirty="0" smtClean="0"/>
            </a:br>
            <a:r>
              <a:rPr lang="ru-RU" b="1" dirty="0" smtClean="0"/>
              <a:t>                      4 этапа:</a:t>
            </a:r>
            <a:br>
              <a:rPr lang="ru-RU" b="1" dirty="0" smtClean="0"/>
            </a:br>
            <a:r>
              <a:rPr lang="ru-RU" sz="3200" b="1" dirty="0" smtClean="0"/>
              <a:t>1. обучение графики;</a:t>
            </a:r>
            <a:br>
              <a:rPr lang="ru-RU" sz="3200" b="1" dirty="0" smtClean="0"/>
            </a:br>
            <a:r>
              <a:rPr lang="ru-RU" sz="3200" b="1" dirty="0" smtClean="0"/>
              <a:t>2.обучение орфографии;</a:t>
            </a:r>
            <a:br>
              <a:rPr lang="ru-RU" sz="3200" b="1" dirty="0" smtClean="0"/>
            </a:br>
            <a:r>
              <a:rPr lang="ru-RU" sz="3200" b="1" dirty="0" smtClean="0"/>
              <a:t>3. обучение </a:t>
            </a:r>
            <a:r>
              <a:rPr lang="ru-RU" sz="3200" b="1" dirty="0" smtClean="0"/>
              <a:t>различным формам записи (запись основных идей, ключевых предложений, составление плана, выписывание опорных слов, расширение и сокращение текстов, составление тезисов);</a:t>
            </a:r>
            <a:r>
              <a:rPr lang="ru-RU" sz="3100" dirty="0" smtClean="0"/>
              <a:t/>
            </a:r>
            <a:br>
              <a:rPr lang="ru-RU" sz="3100" dirty="0" smtClean="0"/>
            </a:br>
            <a:r>
              <a:rPr lang="ru-RU" sz="3100" dirty="0" smtClean="0"/>
              <a:t/>
            </a:r>
            <a:br>
              <a:rPr lang="ru-RU" sz="3100" dirty="0" smtClean="0"/>
            </a:br>
            <a:r>
              <a:rPr lang="ru-RU" dirty="0" smtClean="0"/>
              <a:t/>
            </a:r>
            <a:br>
              <a:rPr lang="ru-RU" dirty="0" smtClean="0"/>
            </a:br>
            <a:endParaRPr lang="ru-RU" dirty="0"/>
          </a:p>
        </p:txBody>
      </p:sp>
      <p:pic>
        <p:nvPicPr>
          <p:cNvPr id="10243" name="Picture 3" descr="C:\Users\Иван\Desktop\002.jpg"/>
          <p:cNvPicPr>
            <a:picLocks noChangeAspect="1" noChangeArrowheads="1"/>
          </p:cNvPicPr>
          <p:nvPr/>
        </p:nvPicPr>
        <p:blipFill>
          <a:blip r:embed="rId2" cstate="print"/>
          <a:srcRect/>
          <a:stretch>
            <a:fillRect/>
          </a:stretch>
        </p:blipFill>
        <p:spPr bwMode="auto">
          <a:xfrm>
            <a:off x="7290735" y="1428736"/>
            <a:ext cx="1853265" cy="1714512"/>
          </a:xfrm>
          <a:prstGeom prst="rect">
            <a:avLst/>
          </a:prstGeom>
          <a:noFill/>
        </p:spPr>
      </p:pic>
    </p:spTree>
  </p:cSld>
  <p:clrMapOvr>
    <a:masterClrMapping/>
  </p:clrMapOvr>
  <p:transition>
    <p:dissolv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4868874"/>
          </a:xfrm>
        </p:spPr>
        <p:txBody>
          <a:bodyPr>
            <a:normAutofit fontScale="90000"/>
          </a:bodyPr>
          <a:lstStyle/>
          <a:p>
            <a:pPr algn="l"/>
            <a:r>
              <a:rPr lang="ru-RU" b="1" dirty="0" smtClean="0"/>
              <a:t>4. овладение письменной речью, как средством коммуникации (написание резюме, писем, статей; рецензий  на книги, выставки или фильмы; инструкций, репортажей  и т.д.)</a:t>
            </a:r>
            <a:r>
              <a:rPr lang="ru-RU" dirty="0" smtClean="0"/>
              <a:t/>
            </a:r>
            <a:br>
              <a:rPr lang="ru-RU" dirty="0" smtClean="0"/>
            </a:br>
            <a:endParaRPr lang="ru-RU" dirty="0"/>
          </a:p>
        </p:txBody>
      </p:sp>
      <p:pic>
        <p:nvPicPr>
          <p:cNvPr id="9217" name="Picture 1" descr="C:\Users\Иван\Desktop\002.jpg"/>
          <p:cNvPicPr>
            <a:picLocks noChangeAspect="1" noChangeArrowheads="1"/>
          </p:cNvPicPr>
          <p:nvPr/>
        </p:nvPicPr>
        <p:blipFill>
          <a:blip r:embed="rId2" cstate="print"/>
          <a:srcRect/>
          <a:stretch>
            <a:fillRect/>
          </a:stretch>
        </p:blipFill>
        <p:spPr bwMode="auto">
          <a:xfrm>
            <a:off x="1285852" y="4286256"/>
            <a:ext cx="2438400" cy="2255838"/>
          </a:xfrm>
          <a:prstGeom prst="rect">
            <a:avLst/>
          </a:prstGeom>
          <a:noFill/>
        </p:spPr>
      </p:pic>
    </p:spTree>
  </p:cSld>
  <p:clrMapOvr>
    <a:masterClrMapping/>
  </p:clrMapOvr>
  <p:transition>
    <p:dissolv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0"/>
            <a:ext cx="8229600" cy="5500702"/>
          </a:xfrm>
        </p:spPr>
        <p:txBody>
          <a:bodyPr>
            <a:normAutofit fontScale="90000"/>
          </a:bodyPr>
          <a:lstStyle/>
          <a:p>
            <a:r>
              <a:rPr lang="en-US" b="1" dirty="0" smtClean="0">
                <a:solidFill>
                  <a:srgbClr val="9E0000"/>
                </a:solidFill>
              </a:rPr>
              <a:t>        </a:t>
            </a:r>
            <a:r>
              <a:rPr lang="ru-RU" b="1" dirty="0" smtClean="0">
                <a:solidFill>
                  <a:srgbClr val="9E0000"/>
                </a:solidFill>
              </a:rPr>
              <a:t>Обучение графики происходит </a:t>
            </a:r>
            <a:r>
              <a:rPr lang="en-US" b="1" dirty="0" smtClean="0">
                <a:solidFill>
                  <a:srgbClr val="9E0000"/>
                </a:solidFill>
              </a:rPr>
              <a:t>                 </a:t>
            </a:r>
            <a:r>
              <a:rPr lang="ru-RU" b="1" dirty="0" smtClean="0">
                <a:solidFill>
                  <a:srgbClr val="9E0000"/>
                </a:solidFill>
              </a:rPr>
              <a:t>в такой последовательности:</a:t>
            </a:r>
            <a:r>
              <a:rPr lang="en-US" b="1" dirty="0" smtClean="0"/>
              <a:t/>
            </a:r>
            <a:br>
              <a:rPr lang="en-US" b="1" dirty="0" smtClean="0"/>
            </a:br>
            <a:r>
              <a:rPr lang="ru-RU" b="1" dirty="0" smtClean="0"/>
              <a:t/>
            </a:r>
            <a:br>
              <a:rPr lang="ru-RU" b="1" dirty="0" smtClean="0"/>
            </a:br>
            <a:r>
              <a:rPr lang="ru-RU" b="1" dirty="0" smtClean="0"/>
              <a:t>1. показ буквы (прописной и строчной)</a:t>
            </a:r>
            <a:br>
              <a:rPr lang="ru-RU" b="1" dirty="0" smtClean="0"/>
            </a:br>
            <a:r>
              <a:rPr lang="en-US" b="1" dirty="0" smtClean="0"/>
              <a:t>       </a:t>
            </a:r>
            <a:r>
              <a:rPr lang="ru-RU" b="1" dirty="0" smtClean="0"/>
              <a:t>2. медленное написание буквы учителем на доске с необходимыми пояснениями</a:t>
            </a:r>
            <a:br>
              <a:rPr lang="ru-RU" b="1" dirty="0" smtClean="0"/>
            </a:br>
            <a:endParaRPr lang="ru-RU" b="1" dirty="0"/>
          </a:p>
        </p:txBody>
      </p:sp>
      <p:pic>
        <p:nvPicPr>
          <p:cNvPr id="8194" name="Picture 2" descr="C:\Users\Иван\Desktop\30645.jpg"/>
          <p:cNvPicPr>
            <a:picLocks noChangeAspect="1" noChangeArrowheads="1"/>
          </p:cNvPicPr>
          <p:nvPr/>
        </p:nvPicPr>
        <p:blipFill>
          <a:blip r:embed="rId2" cstate="print"/>
          <a:srcRect/>
          <a:stretch>
            <a:fillRect/>
          </a:stretch>
        </p:blipFill>
        <p:spPr bwMode="auto">
          <a:xfrm>
            <a:off x="500034" y="5072074"/>
            <a:ext cx="1914534" cy="1435901"/>
          </a:xfrm>
          <a:prstGeom prst="rect">
            <a:avLst/>
          </a:prstGeom>
          <a:noFill/>
        </p:spPr>
      </p:pic>
    </p:spTree>
  </p:cSld>
  <p:clrMapOvr>
    <a:masterClrMapping/>
  </p:clrMapOvr>
  <p:transition>
    <p:dissolv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5011750"/>
          </a:xfrm>
        </p:spPr>
        <p:txBody>
          <a:bodyPr>
            <a:normAutofit/>
          </a:bodyPr>
          <a:lstStyle/>
          <a:p>
            <a:r>
              <a:rPr lang="ru-RU" b="1" dirty="0" smtClean="0"/>
              <a:t>3. Вторичное написание буквы с заданием учащимся воспроизводить движение в воздухе за учителем.</a:t>
            </a:r>
            <a:br>
              <a:rPr lang="ru-RU" b="1" dirty="0" smtClean="0"/>
            </a:br>
            <a:r>
              <a:rPr lang="ru-RU" b="1" dirty="0" smtClean="0"/>
              <a:t>4. Написание буквы детьми в рабочих тетрадях.</a:t>
            </a:r>
            <a:r>
              <a:rPr lang="ru-RU" dirty="0" smtClean="0"/>
              <a:t/>
            </a:r>
            <a:br>
              <a:rPr lang="ru-RU" dirty="0" smtClean="0"/>
            </a:br>
            <a:endParaRPr lang="ru-RU" dirty="0"/>
          </a:p>
        </p:txBody>
      </p:sp>
    </p:spTree>
  </p:cSld>
  <p:clrMapOvr>
    <a:masterClrMapping/>
  </p:clrMapOvr>
  <p:transition>
    <p:dissolv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57158" y="428604"/>
            <a:ext cx="8229600" cy="5072098"/>
          </a:xfrm>
        </p:spPr>
        <p:txBody>
          <a:bodyPr>
            <a:normAutofit fontScale="90000"/>
          </a:bodyPr>
          <a:lstStyle/>
          <a:p>
            <a:pPr lvl="0" algn="l"/>
            <a:r>
              <a:rPr lang="ru-RU" b="1" dirty="0" smtClean="0"/>
              <a:t> Упражнения для формирования каллиграфических навыков.</a:t>
            </a:r>
            <a:br>
              <a:rPr lang="ru-RU" b="1" dirty="0" smtClean="0"/>
            </a:br>
            <a:r>
              <a:rPr lang="ru-RU" b="1" dirty="0" smtClean="0"/>
              <a:t/>
            </a:r>
            <a:br>
              <a:rPr lang="ru-RU" b="1" dirty="0" smtClean="0"/>
            </a:br>
            <a:r>
              <a:rPr lang="ru-RU" sz="3600" b="1" dirty="0" smtClean="0"/>
              <a:t>1. Найди в каждом слове одинаковые буквы, выпиши одну из них, припиши</a:t>
            </a:r>
            <a:r>
              <a:rPr lang="en-US" sz="3600" b="1" dirty="0" smtClean="0"/>
              <a:t> </a:t>
            </a:r>
            <a:r>
              <a:rPr lang="ru-RU" sz="3600" b="1" dirty="0" smtClean="0"/>
              <a:t>к ней заглавную.</a:t>
            </a:r>
            <a:r>
              <a:rPr lang="ru-RU" sz="3600" dirty="0" smtClean="0"/>
              <a:t/>
            </a:r>
            <a:br>
              <a:rPr lang="ru-RU" sz="3600" dirty="0" smtClean="0"/>
            </a:br>
            <a:r>
              <a:rPr lang="ru-RU" dirty="0" smtClean="0"/>
              <a:t/>
            </a:r>
            <a:br>
              <a:rPr lang="ru-RU" dirty="0" smtClean="0"/>
            </a:br>
            <a:r>
              <a:rPr lang="ru-RU" sz="3100" dirty="0" smtClean="0"/>
              <a:t>Пример</a:t>
            </a:r>
            <a:r>
              <a:rPr lang="en-US" sz="3100" dirty="0" smtClean="0"/>
              <a:t>:</a:t>
            </a:r>
            <a:r>
              <a:rPr lang="en-US" sz="3100" dirty="0" smtClean="0">
                <a:solidFill>
                  <a:schemeClr val="accent6">
                    <a:lumMod val="75000"/>
                  </a:schemeClr>
                </a:solidFill>
              </a:rPr>
              <a:t> </a:t>
            </a:r>
            <a:r>
              <a:rPr lang="en-US" sz="3100" b="1" dirty="0" smtClean="0">
                <a:solidFill>
                  <a:schemeClr val="accent6">
                    <a:lumMod val="75000"/>
                  </a:schemeClr>
                </a:solidFill>
              </a:rPr>
              <a:t>little – </a:t>
            </a:r>
            <a:r>
              <a:rPr lang="en-US" sz="3100" b="1" dirty="0" err="1" smtClean="0">
                <a:solidFill>
                  <a:schemeClr val="accent6">
                    <a:lumMod val="75000"/>
                  </a:schemeClr>
                </a:solidFill>
              </a:rPr>
              <a:t>tT</a:t>
            </a:r>
            <a:r>
              <a:rPr lang="en-US" sz="3100" b="1" dirty="0" smtClean="0">
                <a:solidFill>
                  <a:schemeClr val="accent6">
                    <a:lumMod val="75000"/>
                  </a:schemeClr>
                </a:solidFill>
              </a:rPr>
              <a:t/>
            </a:r>
            <a:br>
              <a:rPr lang="en-US" sz="3100" b="1" dirty="0" smtClean="0">
                <a:solidFill>
                  <a:schemeClr val="accent6">
                    <a:lumMod val="75000"/>
                  </a:schemeClr>
                </a:solidFill>
              </a:rPr>
            </a:br>
            <a:r>
              <a:rPr lang="en-US" sz="3100" b="1" dirty="0" smtClean="0">
                <a:solidFill>
                  <a:schemeClr val="accent6">
                    <a:lumMod val="75000"/>
                  </a:schemeClr>
                </a:solidFill>
              </a:rPr>
              <a:t>Ann, five, kitten, scrabble, bicycle, doll, Granny, nine, mother, roller-skate,</a:t>
            </a:r>
            <a:r>
              <a:rPr lang="ru-RU" sz="3100" b="1" dirty="0" smtClean="0">
                <a:solidFill>
                  <a:schemeClr val="accent6">
                    <a:lumMod val="75000"/>
                  </a:schemeClr>
                </a:solidFill>
              </a:rPr>
              <a:t> </a:t>
            </a:r>
            <a:r>
              <a:rPr lang="en-US" sz="3100" b="1" dirty="0" smtClean="0">
                <a:solidFill>
                  <a:schemeClr val="accent6">
                    <a:lumMod val="75000"/>
                  </a:schemeClr>
                </a:solidFill>
              </a:rPr>
              <a:t>sister, brother.</a:t>
            </a:r>
            <a:r>
              <a:rPr lang="ru-RU" sz="3100" dirty="0" smtClean="0"/>
              <a:t/>
            </a:r>
            <a:br>
              <a:rPr lang="ru-RU" sz="3100" dirty="0" smtClean="0"/>
            </a:br>
            <a:r>
              <a:rPr lang="ru-RU" dirty="0" smtClean="0"/>
              <a:t/>
            </a:r>
            <a:br>
              <a:rPr lang="ru-RU" dirty="0" smtClean="0"/>
            </a:br>
            <a:endParaRPr lang="ru-RU" b="1" dirty="0"/>
          </a:p>
        </p:txBody>
      </p:sp>
    </p:spTree>
  </p:cSld>
  <p:clrMapOvr>
    <a:masterClrMapping/>
  </p:clrMapOvr>
  <p:transition>
    <p:dissolv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8229600" cy="5643578"/>
          </a:xfrm>
        </p:spPr>
        <p:txBody>
          <a:bodyPr>
            <a:normAutofit fontScale="90000"/>
          </a:bodyPr>
          <a:lstStyle/>
          <a:p>
            <a:pPr lvl="0"/>
            <a:r>
              <a:rPr lang="ru-RU" sz="4000" b="1" dirty="0" smtClean="0"/>
              <a:t>Найди в каждом ряду слово, отличное от остальных и запиши его:</a:t>
            </a:r>
            <a:r>
              <a:rPr lang="en-US" sz="4000" b="1" dirty="0" smtClean="0"/>
              <a:t/>
            </a:r>
            <a:br>
              <a:rPr lang="en-US" sz="4000" b="1" dirty="0" smtClean="0"/>
            </a:br>
            <a:r>
              <a:rPr lang="ru-RU" sz="4000" dirty="0" smtClean="0"/>
              <a:t/>
            </a:r>
            <a:br>
              <a:rPr lang="ru-RU" sz="4000" dirty="0" smtClean="0"/>
            </a:br>
            <a:r>
              <a:rPr lang="en-US" sz="4000" dirty="0" smtClean="0">
                <a:solidFill>
                  <a:schemeClr val="accent6">
                    <a:lumMod val="75000"/>
                  </a:schemeClr>
                </a:solidFill>
              </a:rPr>
              <a:t>1) </a:t>
            </a:r>
            <a:r>
              <a:rPr lang="en-US" sz="4000" b="1" dirty="0" smtClean="0">
                <a:solidFill>
                  <a:schemeClr val="accent6">
                    <a:lumMod val="75000"/>
                  </a:schemeClr>
                </a:solidFill>
              </a:rPr>
              <a:t>toy </a:t>
            </a:r>
            <a:r>
              <a:rPr lang="en-US" sz="4000" b="1" dirty="0" err="1" smtClean="0">
                <a:solidFill>
                  <a:schemeClr val="accent6">
                    <a:lumMod val="75000"/>
                  </a:schemeClr>
                </a:solidFill>
              </a:rPr>
              <a:t>toy</a:t>
            </a:r>
            <a:r>
              <a:rPr lang="en-US" sz="4000" b="1" dirty="0" smtClean="0">
                <a:solidFill>
                  <a:schemeClr val="accent6">
                    <a:lumMod val="75000"/>
                  </a:schemeClr>
                </a:solidFill>
              </a:rPr>
              <a:t> </a:t>
            </a:r>
            <a:r>
              <a:rPr lang="en-US" sz="4000" b="1" dirty="0" err="1" smtClean="0">
                <a:solidFill>
                  <a:schemeClr val="accent6">
                    <a:lumMod val="75000"/>
                  </a:schemeClr>
                </a:solidFill>
              </a:rPr>
              <a:t>toy</a:t>
            </a:r>
            <a:r>
              <a:rPr lang="en-US" sz="4000" b="1" dirty="0" smtClean="0">
                <a:solidFill>
                  <a:schemeClr val="accent6">
                    <a:lumMod val="75000"/>
                  </a:schemeClr>
                </a:solidFill>
              </a:rPr>
              <a:t> </a:t>
            </a:r>
            <a:r>
              <a:rPr lang="en-US" sz="4000" b="1" dirty="0" err="1" smtClean="0">
                <a:solidFill>
                  <a:schemeClr val="accent6">
                    <a:lumMod val="75000"/>
                  </a:schemeClr>
                </a:solidFill>
              </a:rPr>
              <a:t>toy</a:t>
            </a:r>
            <a:r>
              <a:rPr lang="en-US" sz="4000" b="1" dirty="0" smtClean="0">
                <a:solidFill>
                  <a:schemeClr val="accent6">
                    <a:lumMod val="75000"/>
                  </a:schemeClr>
                </a:solidFill>
              </a:rPr>
              <a:t> boy toy </a:t>
            </a:r>
            <a:r>
              <a:rPr lang="en-US" sz="4000" b="1" dirty="0" err="1" smtClean="0">
                <a:solidFill>
                  <a:schemeClr val="accent6">
                    <a:lumMod val="75000"/>
                  </a:schemeClr>
                </a:solidFill>
              </a:rPr>
              <a:t>toy</a:t>
            </a:r>
            <a:r>
              <a:rPr lang="en-US" sz="4000" b="1" dirty="0" smtClean="0">
                <a:solidFill>
                  <a:schemeClr val="accent6">
                    <a:lumMod val="75000"/>
                  </a:schemeClr>
                </a:solidFill>
              </a:rPr>
              <a:t> </a:t>
            </a:r>
            <a:r>
              <a:rPr lang="en-US" sz="4000" b="1" dirty="0" err="1" smtClean="0">
                <a:solidFill>
                  <a:schemeClr val="accent6">
                    <a:lumMod val="75000"/>
                  </a:schemeClr>
                </a:solidFill>
              </a:rPr>
              <a:t>toy</a:t>
            </a:r>
            <a:r>
              <a:rPr lang="en-US" sz="4000" b="1" dirty="0" smtClean="0">
                <a:solidFill>
                  <a:schemeClr val="accent6">
                    <a:lumMod val="75000"/>
                  </a:schemeClr>
                </a:solidFill>
              </a:rPr>
              <a:t> </a:t>
            </a:r>
            <a:r>
              <a:rPr lang="en-US" sz="4000" b="1" dirty="0" err="1" smtClean="0">
                <a:solidFill>
                  <a:schemeClr val="accent6">
                    <a:lumMod val="75000"/>
                  </a:schemeClr>
                </a:solidFill>
              </a:rPr>
              <a:t>toy</a:t>
            </a:r>
            <a:r>
              <a:rPr lang="en-US" sz="4000" b="1" dirty="0" smtClean="0">
                <a:solidFill>
                  <a:schemeClr val="accent6">
                    <a:lumMod val="75000"/>
                  </a:schemeClr>
                </a:solidFill>
              </a:rPr>
              <a:t> </a:t>
            </a:r>
            <a:r>
              <a:rPr lang="en-US" sz="4000" b="1" dirty="0" err="1" smtClean="0">
                <a:solidFill>
                  <a:schemeClr val="accent6">
                    <a:lumMod val="75000"/>
                  </a:schemeClr>
                </a:solidFill>
              </a:rPr>
              <a:t>toy</a:t>
            </a:r>
            <a:r>
              <a:rPr lang="ru-RU" sz="4000" dirty="0" smtClean="0">
                <a:solidFill>
                  <a:schemeClr val="accent6">
                    <a:lumMod val="75000"/>
                  </a:schemeClr>
                </a:solidFill>
              </a:rPr>
              <a:t/>
            </a:r>
            <a:br>
              <a:rPr lang="ru-RU" sz="4000" dirty="0" smtClean="0">
                <a:solidFill>
                  <a:schemeClr val="accent6">
                    <a:lumMod val="75000"/>
                  </a:schemeClr>
                </a:solidFill>
              </a:rPr>
            </a:br>
            <a:r>
              <a:rPr lang="en-US" sz="4000" dirty="0" smtClean="0">
                <a:solidFill>
                  <a:schemeClr val="accent6">
                    <a:lumMod val="75000"/>
                  </a:schemeClr>
                </a:solidFill>
              </a:rPr>
              <a:t> </a:t>
            </a:r>
            <a:r>
              <a:rPr lang="en-US" sz="4000" b="1" dirty="0" smtClean="0">
                <a:solidFill>
                  <a:schemeClr val="accent6">
                    <a:lumMod val="75000"/>
                  </a:schemeClr>
                </a:solidFill>
              </a:rPr>
              <a:t>2) walk work </a:t>
            </a:r>
            <a:r>
              <a:rPr lang="en-US" sz="4000" b="1" dirty="0" err="1" smtClean="0">
                <a:solidFill>
                  <a:schemeClr val="accent6">
                    <a:lumMod val="75000"/>
                  </a:schemeClr>
                </a:solidFill>
              </a:rPr>
              <a:t>work</a:t>
            </a:r>
            <a:r>
              <a:rPr lang="en-US" sz="4000" b="1" dirty="0" smtClean="0">
                <a:solidFill>
                  <a:schemeClr val="accent6">
                    <a:lumMod val="75000"/>
                  </a:schemeClr>
                </a:solidFill>
              </a:rPr>
              <a:t> </a:t>
            </a:r>
            <a:r>
              <a:rPr lang="en-US" sz="4000" b="1" dirty="0" err="1" smtClean="0">
                <a:solidFill>
                  <a:schemeClr val="accent6">
                    <a:lumMod val="75000"/>
                  </a:schemeClr>
                </a:solidFill>
              </a:rPr>
              <a:t>work</a:t>
            </a:r>
            <a:r>
              <a:rPr lang="en-US" sz="4000" b="1" dirty="0" smtClean="0">
                <a:solidFill>
                  <a:schemeClr val="accent6">
                    <a:lumMod val="75000"/>
                  </a:schemeClr>
                </a:solidFill>
              </a:rPr>
              <a:t> </a:t>
            </a:r>
            <a:r>
              <a:rPr lang="en-US" sz="4000" b="1" dirty="0" err="1" smtClean="0">
                <a:solidFill>
                  <a:schemeClr val="accent6">
                    <a:lumMod val="75000"/>
                  </a:schemeClr>
                </a:solidFill>
              </a:rPr>
              <a:t>work</a:t>
            </a:r>
            <a:r>
              <a:rPr lang="en-US" sz="4000" b="1" dirty="0" smtClean="0">
                <a:solidFill>
                  <a:schemeClr val="accent6">
                    <a:lumMod val="75000"/>
                  </a:schemeClr>
                </a:solidFill>
              </a:rPr>
              <a:t> </a:t>
            </a:r>
            <a:r>
              <a:rPr lang="en-US" sz="4000" b="1" dirty="0" err="1" smtClean="0">
                <a:solidFill>
                  <a:schemeClr val="accent6">
                    <a:lumMod val="75000"/>
                  </a:schemeClr>
                </a:solidFill>
              </a:rPr>
              <a:t>work</a:t>
            </a:r>
            <a:r>
              <a:rPr lang="en-US" sz="4000" b="1" dirty="0" smtClean="0">
                <a:solidFill>
                  <a:schemeClr val="accent6">
                    <a:lumMod val="75000"/>
                  </a:schemeClr>
                </a:solidFill>
              </a:rPr>
              <a:t> </a:t>
            </a:r>
            <a:r>
              <a:rPr lang="en-US" sz="4000" b="1" dirty="0" err="1" smtClean="0">
                <a:solidFill>
                  <a:schemeClr val="accent6">
                    <a:lumMod val="75000"/>
                  </a:schemeClr>
                </a:solidFill>
              </a:rPr>
              <a:t>work</a:t>
            </a:r>
            <a:r>
              <a:rPr lang="en-US" sz="4000" b="1" dirty="0" smtClean="0">
                <a:solidFill>
                  <a:schemeClr val="accent6">
                    <a:lumMod val="75000"/>
                  </a:schemeClr>
                </a:solidFill>
              </a:rPr>
              <a:t/>
            </a:r>
            <a:br>
              <a:rPr lang="en-US" sz="4000" b="1" dirty="0" smtClean="0">
                <a:solidFill>
                  <a:schemeClr val="accent6">
                    <a:lumMod val="75000"/>
                  </a:schemeClr>
                </a:solidFill>
              </a:rPr>
            </a:br>
            <a:r>
              <a:rPr lang="en-US" sz="4000" b="1" dirty="0" smtClean="0">
                <a:solidFill>
                  <a:schemeClr val="accent6">
                    <a:lumMod val="75000"/>
                  </a:schemeClr>
                </a:solidFill>
              </a:rPr>
              <a:t> 3) can </a:t>
            </a:r>
            <a:r>
              <a:rPr lang="en-US" sz="4000" b="1" dirty="0" err="1" smtClean="0">
                <a:solidFill>
                  <a:schemeClr val="accent6">
                    <a:lumMod val="75000"/>
                  </a:schemeClr>
                </a:solidFill>
              </a:rPr>
              <a:t>can</a:t>
            </a:r>
            <a:r>
              <a:rPr lang="en-US" sz="4000" b="1" dirty="0" smtClean="0">
                <a:solidFill>
                  <a:schemeClr val="accent6">
                    <a:lumMod val="75000"/>
                  </a:schemeClr>
                </a:solidFill>
              </a:rPr>
              <a:t> </a:t>
            </a:r>
            <a:r>
              <a:rPr lang="en-US" sz="4000" b="1" dirty="0" err="1" smtClean="0">
                <a:solidFill>
                  <a:schemeClr val="accent6">
                    <a:lumMod val="75000"/>
                  </a:schemeClr>
                </a:solidFill>
              </a:rPr>
              <a:t>can</a:t>
            </a:r>
            <a:r>
              <a:rPr lang="en-US" sz="4000" b="1" dirty="0" smtClean="0">
                <a:solidFill>
                  <a:schemeClr val="accent6">
                    <a:lumMod val="75000"/>
                  </a:schemeClr>
                </a:solidFill>
              </a:rPr>
              <a:t> </a:t>
            </a:r>
            <a:r>
              <a:rPr lang="en-US" sz="4000" b="1" dirty="0" err="1" smtClean="0">
                <a:solidFill>
                  <a:schemeClr val="accent6">
                    <a:lumMod val="75000"/>
                  </a:schemeClr>
                </a:solidFill>
              </a:rPr>
              <a:t>can</a:t>
            </a:r>
            <a:r>
              <a:rPr lang="en-US" sz="4000" b="1" dirty="0" smtClean="0">
                <a:solidFill>
                  <a:schemeClr val="accent6">
                    <a:lumMod val="75000"/>
                  </a:schemeClr>
                </a:solidFill>
              </a:rPr>
              <a:t> </a:t>
            </a:r>
            <a:r>
              <a:rPr lang="en-US" sz="4000" b="1" dirty="0" err="1" smtClean="0">
                <a:solidFill>
                  <a:schemeClr val="accent6">
                    <a:lumMod val="75000"/>
                  </a:schemeClr>
                </a:solidFill>
              </a:rPr>
              <a:t>can</a:t>
            </a:r>
            <a:r>
              <a:rPr lang="en-US" sz="4000" b="1" dirty="0" smtClean="0">
                <a:solidFill>
                  <a:schemeClr val="accent6">
                    <a:lumMod val="75000"/>
                  </a:schemeClr>
                </a:solidFill>
              </a:rPr>
              <a:t> </a:t>
            </a:r>
            <a:r>
              <a:rPr lang="en-US" sz="4000" b="1" dirty="0" err="1" smtClean="0">
                <a:solidFill>
                  <a:schemeClr val="accent6">
                    <a:lumMod val="75000"/>
                  </a:schemeClr>
                </a:solidFill>
              </a:rPr>
              <a:t>can</a:t>
            </a:r>
            <a:r>
              <a:rPr lang="en-US" sz="4000" b="1" dirty="0" smtClean="0">
                <a:solidFill>
                  <a:schemeClr val="accent6">
                    <a:lumMod val="75000"/>
                  </a:schemeClr>
                </a:solidFill>
              </a:rPr>
              <a:t> </a:t>
            </a:r>
            <a:r>
              <a:rPr lang="en-US" sz="4000" b="1" dirty="0" err="1" smtClean="0">
                <a:solidFill>
                  <a:schemeClr val="accent6">
                    <a:lumMod val="75000"/>
                  </a:schemeClr>
                </a:solidFill>
              </a:rPr>
              <a:t>can</a:t>
            </a:r>
            <a:r>
              <a:rPr lang="en-US" sz="4000" b="1" dirty="0" smtClean="0">
                <a:solidFill>
                  <a:schemeClr val="accent6">
                    <a:lumMod val="75000"/>
                  </a:schemeClr>
                </a:solidFill>
              </a:rPr>
              <a:t> </a:t>
            </a:r>
            <a:r>
              <a:rPr lang="en-US" sz="4000" b="1" dirty="0" err="1" smtClean="0">
                <a:solidFill>
                  <a:schemeClr val="accent6">
                    <a:lumMod val="75000"/>
                  </a:schemeClr>
                </a:solidFill>
              </a:rPr>
              <a:t>can</a:t>
            </a:r>
            <a:r>
              <a:rPr lang="en-US" sz="4000" b="1" dirty="0" smtClean="0">
                <a:solidFill>
                  <a:schemeClr val="accent6">
                    <a:lumMod val="75000"/>
                  </a:schemeClr>
                </a:solidFill>
              </a:rPr>
              <a:t> </a:t>
            </a:r>
            <a:r>
              <a:rPr lang="en-US" sz="4000" b="1" dirty="0" err="1" smtClean="0">
                <a:solidFill>
                  <a:schemeClr val="accent6">
                    <a:lumMod val="75000"/>
                  </a:schemeClr>
                </a:solidFill>
              </a:rPr>
              <a:t>can</a:t>
            </a:r>
            <a:r>
              <a:rPr lang="en-US" sz="4000" b="1" dirty="0" smtClean="0">
                <a:solidFill>
                  <a:schemeClr val="accent6">
                    <a:lumMod val="75000"/>
                  </a:schemeClr>
                </a:solidFill>
              </a:rPr>
              <a:t> car</a:t>
            </a:r>
            <a:br>
              <a:rPr lang="en-US" sz="4000" b="1" dirty="0" smtClean="0">
                <a:solidFill>
                  <a:schemeClr val="accent6">
                    <a:lumMod val="75000"/>
                  </a:schemeClr>
                </a:solidFill>
              </a:rPr>
            </a:br>
            <a:r>
              <a:rPr lang="en-US" sz="4000" b="1" dirty="0" smtClean="0">
                <a:solidFill>
                  <a:schemeClr val="accent6">
                    <a:lumMod val="75000"/>
                  </a:schemeClr>
                </a:solidFill>
              </a:rPr>
              <a:t>4) nice </a:t>
            </a:r>
            <a:r>
              <a:rPr lang="en-US" sz="4000" b="1" dirty="0" err="1" smtClean="0">
                <a:solidFill>
                  <a:schemeClr val="accent6">
                    <a:lumMod val="75000"/>
                  </a:schemeClr>
                </a:solidFill>
              </a:rPr>
              <a:t>nice</a:t>
            </a:r>
            <a:r>
              <a:rPr lang="en-US" sz="4000" b="1" dirty="0" smtClean="0">
                <a:solidFill>
                  <a:schemeClr val="accent6">
                    <a:lumMod val="75000"/>
                  </a:schemeClr>
                </a:solidFill>
              </a:rPr>
              <a:t> </a:t>
            </a:r>
            <a:r>
              <a:rPr lang="en-US" sz="4000" b="1" dirty="0" err="1" smtClean="0">
                <a:solidFill>
                  <a:schemeClr val="accent6">
                    <a:lumMod val="75000"/>
                  </a:schemeClr>
                </a:solidFill>
              </a:rPr>
              <a:t>nice</a:t>
            </a:r>
            <a:r>
              <a:rPr lang="en-US" sz="4000" b="1" dirty="0" smtClean="0">
                <a:solidFill>
                  <a:schemeClr val="accent6">
                    <a:lumMod val="75000"/>
                  </a:schemeClr>
                </a:solidFill>
              </a:rPr>
              <a:t> mice nice </a:t>
            </a:r>
            <a:r>
              <a:rPr lang="en-US" sz="4000" b="1" dirty="0" err="1" smtClean="0">
                <a:solidFill>
                  <a:schemeClr val="accent6">
                    <a:lumMod val="75000"/>
                  </a:schemeClr>
                </a:solidFill>
              </a:rPr>
              <a:t>nice</a:t>
            </a:r>
            <a:r>
              <a:rPr lang="en-US" sz="4000" b="1" dirty="0" smtClean="0">
                <a:solidFill>
                  <a:schemeClr val="accent6">
                    <a:lumMod val="75000"/>
                  </a:schemeClr>
                </a:solidFill>
              </a:rPr>
              <a:t> </a:t>
            </a:r>
            <a:r>
              <a:rPr lang="en-US" sz="4000" b="1" dirty="0" err="1" smtClean="0">
                <a:solidFill>
                  <a:schemeClr val="accent6">
                    <a:lumMod val="75000"/>
                  </a:schemeClr>
                </a:solidFill>
              </a:rPr>
              <a:t>nice</a:t>
            </a:r>
            <a:r>
              <a:rPr lang="en-US" sz="4000" b="1" dirty="0" smtClean="0">
                <a:solidFill>
                  <a:schemeClr val="accent6">
                    <a:lumMod val="75000"/>
                  </a:schemeClr>
                </a:solidFill>
              </a:rPr>
              <a:t> </a:t>
            </a:r>
            <a:r>
              <a:rPr lang="en-US" sz="4000" b="1" dirty="0" err="1" smtClean="0">
                <a:solidFill>
                  <a:schemeClr val="accent6">
                    <a:lumMod val="75000"/>
                  </a:schemeClr>
                </a:solidFill>
              </a:rPr>
              <a:t>nice</a:t>
            </a:r>
            <a:r>
              <a:rPr lang="en-US" sz="4000" b="1" dirty="0" smtClean="0">
                <a:solidFill>
                  <a:schemeClr val="accent6">
                    <a:lumMod val="75000"/>
                  </a:schemeClr>
                </a:solidFill>
              </a:rPr>
              <a:t> </a:t>
            </a:r>
            <a:r>
              <a:rPr lang="ru-RU" dirty="0" smtClean="0"/>
              <a:t/>
            </a:r>
            <a:br>
              <a:rPr lang="ru-RU" dirty="0" smtClean="0"/>
            </a:br>
            <a:endParaRPr lang="ru-RU" dirty="0"/>
          </a:p>
        </p:txBody>
      </p:sp>
    </p:spTree>
  </p:cSld>
  <p:clrMapOvr>
    <a:masterClrMapping/>
  </p:clrMapOvr>
  <p:transition>
    <p:dissolv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4686304" cy="4940312"/>
          </a:xfrm>
        </p:spPr>
        <p:txBody>
          <a:bodyPr>
            <a:normAutofit fontScale="90000"/>
          </a:bodyPr>
          <a:lstStyle/>
          <a:p>
            <a:r>
              <a:rPr lang="ru-RU" sz="3600" b="1" i="1" dirty="0" smtClean="0"/>
              <a:t>«Если устную речь считать арифметикой речи из-за её конкретики, то письменная речь, в силу своей абстрактности, будет алгеброй речи» Л. С. </a:t>
            </a:r>
            <a:r>
              <a:rPr lang="ru-RU" sz="3600" b="1" i="1" dirty="0" err="1" smtClean="0"/>
              <a:t>Выготский</a:t>
            </a:r>
            <a:r>
              <a:rPr lang="ru-RU" dirty="0" smtClean="0"/>
              <a:t/>
            </a:r>
            <a:br>
              <a:rPr lang="ru-RU" dirty="0" smtClean="0"/>
            </a:br>
            <a:endParaRPr lang="ru-RU" dirty="0"/>
          </a:p>
        </p:txBody>
      </p:sp>
      <p:pic>
        <p:nvPicPr>
          <p:cNvPr id="1026" name="Picture 2" descr="C:\Users\Иван\Desktop\Vygotsky1.jpg"/>
          <p:cNvPicPr>
            <a:picLocks noChangeAspect="1" noChangeArrowheads="1"/>
          </p:cNvPicPr>
          <p:nvPr/>
        </p:nvPicPr>
        <p:blipFill>
          <a:blip r:embed="rId2"/>
          <a:srcRect/>
          <a:stretch>
            <a:fillRect/>
          </a:stretch>
        </p:blipFill>
        <p:spPr bwMode="auto">
          <a:xfrm>
            <a:off x="5357818" y="571480"/>
            <a:ext cx="3371931" cy="3929090"/>
          </a:xfrm>
          <a:prstGeom prst="rect">
            <a:avLst/>
          </a:prstGeom>
          <a:noFill/>
        </p:spPr>
      </p:pic>
    </p:spTree>
  </p:cSld>
  <p:clrMapOvr>
    <a:masterClrMapping/>
  </p:clrMapOvr>
  <p:transition>
    <p:dissolv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285704"/>
            <a:ext cx="8229600" cy="6572296"/>
          </a:xfrm>
        </p:spPr>
        <p:txBody>
          <a:bodyPr>
            <a:normAutofit fontScale="90000"/>
          </a:bodyPr>
          <a:lstStyle/>
          <a:p>
            <a:pPr lvl="0"/>
            <a:r>
              <a:rPr lang="ru-RU" sz="4000" b="1" dirty="0" smtClean="0"/>
              <a:t>Найди в каждом слове одинаковые буквы, выпиши одну из них, припиши к ней маленькую:</a:t>
            </a:r>
            <a:r>
              <a:rPr lang="ru-RU" sz="4000" dirty="0" smtClean="0"/>
              <a:t/>
            </a:r>
            <a:br>
              <a:rPr lang="ru-RU" sz="4000" dirty="0" smtClean="0"/>
            </a:br>
            <a:r>
              <a:rPr lang="ru-RU" sz="4000" dirty="0" smtClean="0"/>
              <a:t/>
            </a:r>
            <a:br>
              <a:rPr lang="ru-RU" sz="4000" dirty="0" smtClean="0"/>
            </a:br>
            <a:r>
              <a:rPr lang="ru-RU" sz="4000" b="1" dirty="0" smtClean="0">
                <a:solidFill>
                  <a:schemeClr val="accent6">
                    <a:lumMod val="75000"/>
                  </a:schemeClr>
                </a:solidFill>
              </a:rPr>
              <a:t>Пример</a:t>
            </a:r>
            <a:r>
              <a:rPr lang="en-US" sz="4000" b="1" dirty="0" smtClean="0">
                <a:solidFill>
                  <a:schemeClr val="accent6">
                    <a:lumMod val="75000"/>
                  </a:schemeClr>
                </a:solidFill>
              </a:rPr>
              <a:t>:</a:t>
            </a:r>
            <a:r>
              <a:rPr lang="ru-RU" sz="4000" b="1" dirty="0" smtClean="0">
                <a:solidFill>
                  <a:schemeClr val="accent6">
                    <a:lumMod val="75000"/>
                  </a:schemeClr>
                </a:solidFill>
              </a:rPr>
              <a:t>  </a:t>
            </a:r>
            <a:r>
              <a:rPr lang="en-US" sz="4000" b="1" dirty="0" smtClean="0">
                <a:solidFill>
                  <a:schemeClr val="accent6">
                    <a:lumMod val="75000"/>
                  </a:schemeClr>
                </a:solidFill>
              </a:rPr>
              <a:t> BRITAIN – Ii</a:t>
            </a:r>
            <a:r>
              <a:rPr lang="ru-RU" sz="4000" b="1" dirty="0" smtClean="0">
                <a:solidFill>
                  <a:schemeClr val="accent6">
                    <a:lumMod val="75000"/>
                  </a:schemeClr>
                </a:solidFill>
              </a:rPr>
              <a:t/>
            </a:r>
            <a:br>
              <a:rPr lang="ru-RU" sz="4000" b="1" dirty="0" smtClean="0">
                <a:solidFill>
                  <a:schemeClr val="accent6">
                    <a:lumMod val="75000"/>
                  </a:schemeClr>
                </a:solidFill>
              </a:rPr>
            </a:br>
            <a:r>
              <a:rPr lang="en-US" sz="4000" b="1" dirty="0" smtClean="0">
                <a:solidFill>
                  <a:schemeClr val="accent6">
                    <a:lumMod val="75000"/>
                  </a:schemeClr>
                </a:solidFill>
              </a:rPr>
              <a:t>GREEN, WILLY, THREE, TELEPHONE, ENGINEER, OFFICER, DOCTOR, VOLLEYBALL, THERE, WHERE</a:t>
            </a:r>
            <a:r>
              <a:rPr lang="ru-RU" sz="4000" dirty="0" smtClean="0">
                <a:solidFill>
                  <a:schemeClr val="accent6">
                    <a:lumMod val="75000"/>
                  </a:schemeClr>
                </a:solidFill>
              </a:rPr>
              <a:t/>
            </a:r>
            <a:br>
              <a:rPr lang="ru-RU" sz="4000" dirty="0" smtClean="0">
                <a:solidFill>
                  <a:schemeClr val="accent6">
                    <a:lumMod val="75000"/>
                  </a:schemeClr>
                </a:solidFill>
              </a:rPr>
            </a:br>
            <a:r>
              <a:rPr lang="en-US" sz="4000" dirty="0" smtClean="0">
                <a:solidFill>
                  <a:schemeClr val="accent6">
                    <a:lumMod val="75000"/>
                  </a:schemeClr>
                </a:solidFill>
              </a:rPr>
              <a:t> </a:t>
            </a:r>
            <a:r>
              <a:rPr lang="ru-RU" dirty="0" smtClean="0"/>
              <a:t/>
            </a:r>
            <a:br>
              <a:rPr lang="ru-RU" dirty="0" smtClean="0"/>
            </a:br>
            <a:r>
              <a:rPr lang="en-US" dirty="0" smtClean="0"/>
              <a:t> </a:t>
            </a:r>
            <a:r>
              <a:rPr lang="ru-RU" dirty="0" smtClean="0"/>
              <a:t/>
            </a:r>
            <a:br>
              <a:rPr lang="ru-RU" dirty="0" smtClean="0"/>
            </a:br>
            <a:r>
              <a:rPr lang="en-US" dirty="0" smtClean="0"/>
              <a:t> </a:t>
            </a:r>
            <a:r>
              <a:rPr lang="ru-RU" dirty="0" smtClean="0"/>
              <a:t/>
            </a:r>
            <a:br>
              <a:rPr lang="ru-RU" dirty="0" smtClean="0"/>
            </a:br>
            <a:endParaRPr lang="ru-RU" dirty="0"/>
          </a:p>
        </p:txBody>
      </p:sp>
    </p:spTree>
  </p:cSld>
  <p:clrMapOvr>
    <a:masterClrMapping/>
  </p:clrMapOvr>
  <p:transition>
    <p:dissolv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457200" y="274638"/>
            <a:ext cx="8229600" cy="2800767"/>
          </a:xfrm>
          <a:prstGeom prst="rect">
            <a:avLst/>
          </a:prstGeom>
        </p:spPr>
        <p:txBody>
          <a:bodyPr>
            <a:spAutoFit/>
          </a:bodyPr>
          <a:lstStyle/>
          <a:p>
            <a:r>
              <a:rPr lang="ru-RU" b="1" dirty="0" smtClean="0"/>
              <a:t>Задание. </a:t>
            </a:r>
            <a:br>
              <a:rPr lang="ru-RU" b="1" dirty="0" smtClean="0"/>
            </a:br>
            <a:r>
              <a:rPr lang="ru-RU" b="1" dirty="0" smtClean="0"/>
              <a:t> Заполните алфавитный ряд</a:t>
            </a:r>
          </a:p>
          <a:p>
            <a:r>
              <a:rPr lang="pl-PL" dirty="0" smtClean="0"/>
              <a:t>AB__D__FG__I__KL__NO__Q___ST__V__X__Z</a:t>
            </a:r>
            <a:endParaRPr lang="ru-RU" dirty="0"/>
          </a:p>
        </p:txBody>
      </p:sp>
    </p:spTree>
  </p:cSld>
  <p:clrMapOvr>
    <a:masterClrMapping/>
  </p:clrMapOvr>
  <p:transition>
    <p:dissolv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428604"/>
            <a:ext cx="8229600" cy="5583254"/>
          </a:xfrm>
        </p:spPr>
        <p:txBody>
          <a:bodyPr>
            <a:normAutofit/>
          </a:bodyPr>
          <a:lstStyle/>
          <a:p>
            <a:pPr lvl="1"/>
            <a:r>
              <a:rPr lang="ru-RU" sz="3200" b="1" dirty="0" smtClean="0"/>
              <a:t>Игровые приёмы для закрепления.</a:t>
            </a:r>
            <a:r>
              <a:rPr lang="ru-RU" b="1" dirty="0" smtClean="0"/>
              <a:t/>
            </a:r>
            <a:br>
              <a:rPr lang="ru-RU" b="1" dirty="0" smtClean="0"/>
            </a:br>
            <a:r>
              <a:rPr lang="ru-RU" b="1" dirty="0">
                <a:solidFill>
                  <a:schemeClr val="accent6">
                    <a:lumMod val="60000"/>
                    <a:lumOff val="40000"/>
                  </a:schemeClr>
                </a:solidFill>
              </a:rPr>
              <a:t> </a:t>
            </a:r>
            <a:r>
              <a:rPr lang="ru-RU" sz="2000" b="1" dirty="0">
                <a:solidFill>
                  <a:schemeClr val="accent6">
                    <a:lumMod val="75000"/>
                  </a:schemeClr>
                </a:solidFill>
              </a:rPr>
              <a:t>«</a:t>
            </a:r>
            <a:r>
              <a:rPr lang="ru-RU" sz="2000" b="1" dirty="0" err="1">
                <a:solidFill>
                  <a:schemeClr val="accent6">
                    <a:lumMod val="75000"/>
                  </a:schemeClr>
                </a:solidFill>
              </a:rPr>
              <a:t>Отгадайка</a:t>
            </a:r>
            <a:r>
              <a:rPr lang="ru-RU" sz="2000" b="1" dirty="0">
                <a:solidFill>
                  <a:schemeClr val="accent6">
                    <a:lumMod val="75000"/>
                  </a:schemeClr>
                </a:solidFill>
              </a:rPr>
              <a:t>»  </a:t>
            </a:r>
            <a:r>
              <a:rPr lang="ru-RU" sz="2000" dirty="0"/>
              <a:t>Учитель или ученик пишет в воздухе задуманную букву, остальные отгадывают.</a:t>
            </a:r>
            <a:br>
              <a:rPr lang="ru-RU" sz="2000" dirty="0"/>
            </a:br>
            <a:r>
              <a:rPr lang="ru-RU" sz="2000" b="1" dirty="0">
                <a:solidFill>
                  <a:schemeClr val="accent6">
                    <a:lumMod val="75000"/>
                  </a:schemeClr>
                </a:solidFill>
              </a:rPr>
              <a:t> «Клякса»   </a:t>
            </a:r>
            <a:r>
              <a:rPr lang="ru-RU" sz="2000" dirty="0"/>
              <a:t>Часть букв размыта, ученики должны узнать буквы целиком</a:t>
            </a:r>
            <a:r>
              <a:rPr lang="ru-RU" sz="2000" dirty="0" smtClean="0"/>
              <a:t>.</a:t>
            </a:r>
            <a:br>
              <a:rPr lang="ru-RU" sz="2000" dirty="0" smtClean="0"/>
            </a:br>
            <a:r>
              <a:rPr lang="ru-RU" sz="2000" dirty="0">
                <a:solidFill>
                  <a:schemeClr val="accent6">
                    <a:lumMod val="75000"/>
                  </a:schemeClr>
                </a:solidFill>
              </a:rPr>
              <a:t/>
            </a:r>
            <a:br>
              <a:rPr lang="ru-RU" sz="2000" dirty="0">
                <a:solidFill>
                  <a:schemeClr val="accent6">
                    <a:lumMod val="75000"/>
                  </a:schemeClr>
                </a:solidFill>
              </a:rPr>
            </a:br>
            <a:r>
              <a:rPr lang="ru-RU" sz="2000" b="1" dirty="0">
                <a:solidFill>
                  <a:schemeClr val="accent6">
                    <a:lumMod val="75000"/>
                  </a:schemeClr>
                </a:solidFill>
              </a:rPr>
              <a:t>« Помогите!»   </a:t>
            </a:r>
            <a:r>
              <a:rPr lang="ru-RU" sz="2000" dirty="0"/>
              <a:t>Помогите большой букве найти её маленькую сестрёнку.</a:t>
            </a:r>
            <a:br>
              <a:rPr lang="ru-RU" sz="2000" dirty="0"/>
            </a:br>
            <a:r>
              <a:rPr lang="en-US" sz="2000" b="1" dirty="0">
                <a:solidFill>
                  <a:schemeClr val="accent6">
                    <a:lumMod val="75000"/>
                  </a:schemeClr>
                </a:solidFill>
              </a:rPr>
              <a:t>B         R        P          O              S                     K                V             G </a:t>
            </a:r>
            <a:r>
              <a:rPr lang="ru-RU" sz="2000" b="1" dirty="0">
                <a:solidFill>
                  <a:schemeClr val="accent6">
                    <a:lumMod val="75000"/>
                  </a:schemeClr>
                </a:solidFill>
              </a:rPr>
              <a:t/>
            </a:r>
            <a:br>
              <a:rPr lang="ru-RU" sz="2000" b="1" dirty="0">
                <a:solidFill>
                  <a:schemeClr val="accent6">
                    <a:lumMod val="75000"/>
                  </a:schemeClr>
                </a:solidFill>
              </a:rPr>
            </a:br>
            <a:r>
              <a:rPr lang="en-US" sz="2000" b="1" dirty="0">
                <a:solidFill>
                  <a:schemeClr val="accent6">
                    <a:lumMod val="75000"/>
                  </a:schemeClr>
                </a:solidFill>
              </a:rPr>
              <a:t> s         v         b            g                   r                o                  p              k    </a:t>
            </a:r>
            <a:r>
              <a:rPr lang="ru-RU" sz="2000" b="1" dirty="0">
                <a:solidFill>
                  <a:schemeClr val="accent6">
                    <a:lumMod val="75000"/>
                  </a:schemeClr>
                </a:solidFill>
              </a:rPr>
              <a:t/>
            </a:r>
            <a:br>
              <a:rPr lang="ru-RU" sz="2000" b="1" dirty="0">
                <a:solidFill>
                  <a:schemeClr val="accent6">
                    <a:lumMod val="75000"/>
                  </a:schemeClr>
                </a:solidFill>
              </a:rPr>
            </a:br>
            <a:r>
              <a:rPr lang="en-US" sz="2000" dirty="0">
                <a:solidFill>
                  <a:schemeClr val="accent6">
                    <a:lumMod val="75000"/>
                  </a:schemeClr>
                </a:solidFill>
              </a:rPr>
              <a:t> </a:t>
            </a:r>
            <a:r>
              <a:rPr lang="ru-RU" sz="2000" dirty="0">
                <a:solidFill>
                  <a:schemeClr val="accent6">
                    <a:lumMod val="75000"/>
                  </a:schemeClr>
                </a:solidFill>
              </a:rPr>
              <a:t/>
            </a:r>
            <a:br>
              <a:rPr lang="ru-RU" sz="2000" dirty="0">
                <a:solidFill>
                  <a:schemeClr val="accent6">
                    <a:lumMod val="75000"/>
                  </a:schemeClr>
                </a:solidFill>
              </a:rPr>
            </a:br>
            <a:r>
              <a:rPr lang="ru-RU" sz="2000" b="1" dirty="0">
                <a:solidFill>
                  <a:schemeClr val="accent6">
                    <a:lumMod val="75000"/>
                  </a:schemeClr>
                </a:solidFill>
              </a:rPr>
              <a:t>«Алфавитный суп»  </a:t>
            </a:r>
            <a:r>
              <a:rPr lang="ru-RU" sz="2000" dirty="0"/>
              <a:t>Буквы алфавита складываются в красивую миску. Дети  по очереди подходят, достают любую букву, записывают её на доске.(прописную и строчную). Другие дети называют её  вслух.</a:t>
            </a:r>
            <a:br>
              <a:rPr lang="ru-RU" sz="2000" dirty="0"/>
            </a:br>
            <a:endParaRPr lang="ru-RU" sz="2000" b="1" dirty="0"/>
          </a:p>
        </p:txBody>
      </p:sp>
      <p:pic>
        <p:nvPicPr>
          <p:cNvPr id="1026" name="Picture 2" descr="C:\Users\Иван\Desktop\Новая папка (6)\512x512bb.jpg"/>
          <p:cNvPicPr>
            <a:picLocks noChangeAspect="1" noChangeArrowheads="1"/>
          </p:cNvPicPr>
          <p:nvPr/>
        </p:nvPicPr>
        <p:blipFill>
          <a:blip r:embed="rId2" cstate="print"/>
          <a:srcRect/>
          <a:stretch>
            <a:fillRect/>
          </a:stretch>
        </p:blipFill>
        <p:spPr bwMode="auto">
          <a:xfrm>
            <a:off x="7643802" y="5357802"/>
            <a:ext cx="1500198" cy="1500198"/>
          </a:xfrm>
          <a:prstGeom prst="rect">
            <a:avLst/>
          </a:prstGeom>
          <a:noFill/>
        </p:spPr>
      </p:pic>
    </p:spTree>
  </p:cSld>
  <p:clrMapOvr>
    <a:masterClrMapping/>
  </p:clrMapOvr>
  <p:transition>
    <p:dissolv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4797436"/>
          </a:xfrm>
        </p:spPr>
        <p:txBody>
          <a:bodyPr>
            <a:normAutofit/>
          </a:bodyPr>
          <a:lstStyle/>
          <a:p>
            <a:pPr lvl="1" algn="ctr" rtl="0">
              <a:spcBef>
                <a:spcPct val="0"/>
              </a:spcBef>
            </a:pPr>
            <a:r>
              <a:rPr lang="ru-RU" sz="3600" b="1" dirty="0"/>
              <a:t>«Немой диктант»  </a:t>
            </a:r>
            <a:r>
              <a:rPr lang="ru-RU" sz="3600" dirty="0" smtClean="0"/>
              <a:t/>
            </a:r>
            <a:br>
              <a:rPr lang="ru-RU" sz="3600" dirty="0" smtClean="0"/>
            </a:br>
            <a:r>
              <a:rPr lang="ru-RU" sz="3600" dirty="0" smtClean="0"/>
              <a:t> </a:t>
            </a:r>
            <a:r>
              <a:rPr lang="ru-RU" sz="3600" dirty="0"/>
              <a:t>Учитель показывает картинки, где слова, обозначающие их названия, уже известны детям. Дети записывают первую букву.    </a:t>
            </a:r>
            <a:br>
              <a:rPr lang="ru-RU" sz="3600" dirty="0"/>
            </a:br>
            <a:endParaRPr lang="ru-RU" sz="3600" dirty="0"/>
          </a:p>
        </p:txBody>
      </p:sp>
    </p:spTree>
  </p:cSld>
  <p:clrMapOvr>
    <a:masterClrMapping/>
  </p:clrMapOvr>
  <p:transition>
    <p:dissolv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428604"/>
            <a:ext cx="9144000" cy="5154650"/>
          </a:xfrm>
        </p:spPr>
        <p:txBody>
          <a:bodyPr>
            <a:normAutofit fontScale="90000"/>
          </a:bodyPr>
          <a:lstStyle/>
          <a:p>
            <a:pPr algn="l"/>
            <a:r>
              <a:rPr lang="ru-RU" b="1" dirty="0" smtClean="0">
                <a:solidFill>
                  <a:schemeClr val="accent6">
                    <a:lumMod val="75000"/>
                  </a:schemeClr>
                </a:solidFill>
              </a:rPr>
              <a:t>Орфография</a:t>
            </a:r>
            <a:br>
              <a:rPr lang="ru-RU" b="1" dirty="0" smtClean="0">
                <a:solidFill>
                  <a:schemeClr val="accent6">
                    <a:lumMod val="75000"/>
                  </a:schemeClr>
                </a:solidFill>
              </a:rPr>
            </a:br>
            <a:r>
              <a:rPr lang="ru-RU" sz="3600" b="1" dirty="0" smtClean="0">
                <a:solidFill>
                  <a:schemeClr val="accent6">
                    <a:lumMod val="75000"/>
                  </a:schemeClr>
                </a:solidFill>
              </a:rPr>
              <a:t>Упражнения и задания на формирование орфографических навыков:</a:t>
            </a:r>
            <a:r>
              <a:rPr lang="ru-RU" sz="3600" b="1" dirty="0" smtClean="0"/>
              <a:t/>
            </a:r>
            <a:br>
              <a:rPr lang="ru-RU" sz="3600" b="1" dirty="0" smtClean="0"/>
            </a:br>
            <a:r>
              <a:rPr lang="ru-RU" sz="3100" b="1" dirty="0" smtClean="0"/>
              <a:t>Рифмовка слов</a:t>
            </a:r>
            <a:br>
              <a:rPr lang="ru-RU" sz="3100" b="1" dirty="0" smtClean="0"/>
            </a:br>
            <a:r>
              <a:rPr lang="ru-RU" sz="3100" b="1" dirty="0" smtClean="0"/>
              <a:t>Группировка слов на основе фонемных соответствий</a:t>
            </a:r>
            <a:br>
              <a:rPr lang="ru-RU" sz="3100" b="1" dirty="0" smtClean="0"/>
            </a:br>
            <a:r>
              <a:rPr lang="ru-RU" sz="3100" b="1" dirty="0" smtClean="0"/>
              <a:t>Вставить пропущенные буквы в словах</a:t>
            </a:r>
            <a:br>
              <a:rPr lang="ru-RU" sz="3100" b="1" dirty="0" smtClean="0"/>
            </a:br>
            <a:r>
              <a:rPr lang="ru-RU" sz="3100" b="1" dirty="0" smtClean="0"/>
              <a:t>Закончить начатые слова</a:t>
            </a:r>
            <a:br>
              <a:rPr lang="ru-RU" sz="3100" b="1" dirty="0" smtClean="0"/>
            </a:br>
            <a:r>
              <a:rPr lang="ru-RU" sz="3100" b="1" dirty="0" smtClean="0"/>
              <a:t>Найдите данную букву в словах, выпишите эти слова</a:t>
            </a:r>
            <a:br>
              <a:rPr lang="ru-RU" sz="3100" b="1" dirty="0" smtClean="0"/>
            </a:br>
            <a:r>
              <a:rPr lang="ru-RU" sz="3100" b="1" dirty="0" smtClean="0"/>
              <a:t>К транскрипции слова подберите его написание</a:t>
            </a:r>
            <a:br>
              <a:rPr lang="ru-RU" sz="3100" b="1" dirty="0" smtClean="0"/>
            </a:br>
            <a:r>
              <a:rPr lang="ru-RU" sz="3100" b="1" dirty="0" smtClean="0"/>
              <a:t>Найдите ошибки в данных словах/предложениях</a:t>
            </a:r>
            <a:br>
              <a:rPr lang="ru-RU" sz="3100" b="1" dirty="0" smtClean="0"/>
            </a:br>
            <a:r>
              <a:rPr lang="ru-RU" sz="3100" b="1" dirty="0" smtClean="0"/>
              <a:t>Спишите слова</a:t>
            </a:r>
            <a:r>
              <a:rPr lang="ru-RU" b="1" dirty="0" smtClean="0"/>
              <a:t/>
            </a:r>
            <a:br>
              <a:rPr lang="ru-RU" b="1" dirty="0" smtClean="0"/>
            </a:br>
            <a:r>
              <a:rPr lang="ru-RU" dirty="0" smtClean="0"/>
              <a:t/>
            </a:r>
            <a:br>
              <a:rPr lang="ru-RU" dirty="0" smtClean="0"/>
            </a:br>
            <a:endParaRPr lang="ru-RU" b="1" dirty="0"/>
          </a:p>
        </p:txBody>
      </p:sp>
    </p:spTree>
  </p:cSld>
  <p:clrMapOvr>
    <a:masterClrMapping/>
  </p:clrMapOvr>
  <p:transition>
    <p:dissolv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8229600" cy="5500702"/>
          </a:xfrm>
        </p:spPr>
        <p:txBody>
          <a:bodyPr>
            <a:normAutofit fontScale="90000"/>
          </a:bodyPr>
          <a:lstStyle/>
          <a:p>
            <a:pPr lvl="0" algn="l"/>
            <a:r>
              <a:rPr lang="ru-RU" dirty="0" smtClean="0"/>
              <a:t/>
            </a:r>
            <a:br>
              <a:rPr lang="ru-RU" dirty="0" smtClean="0"/>
            </a:br>
            <a:r>
              <a:rPr lang="ru-RU" dirty="0" smtClean="0"/>
              <a:t/>
            </a:r>
            <a:br>
              <a:rPr lang="ru-RU" dirty="0" smtClean="0"/>
            </a:br>
            <a:r>
              <a:rPr lang="ru-RU" dirty="0" smtClean="0"/>
              <a:t/>
            </a:r>
            <a:br>
              <a:rPr lang="ru-RU" dirty="0" smtClean="0"/>
            </a:br>
            <a:r>
              <a:rPr lang="ru-RU" b="1" dirty="0" smtClean="0">
                <a:solidFill>
                  <a:schemeClr val="accent6">
                    <a:lumMod val="75000"/>
                  </a:schemeClr>
                </a:solidFill>
              </a:rPr>
              <a:t>Само-диктант</a:t>
            </a:r>
            <a:br>
              <a:rPr lang="ru-RU" b="1" dirty="0" smtClean="0">
                <a:solidFill>
                  <a:schemeClr val="accent6">
                    <a:lumMod val="75000"/>
                  </a:schemeClr>
                </a:solidFill>
              </a:rPr>
            </a:br>
            <a:r>
              <a:rPr lang="ru-RU" b="1" dirty="0" smtClean="0">
                <a:solidFill>
                  <a:schemeClr val="accent6">
                    <a:lumMod val="75000"/>
                  </a:schemeClr>
                </a:solidFill>
              </a:rPr>
              <a:t>Словарный диктант/контрольный диктант.</a:t>
            </a:r>
            <a:br>
              <a:rPr lang="ru-RU" b="1" dirty="0" smtClean="0">
                <a:solidFill>
                  <a:schemeClr val="accent6">
                    <a:lumMod val="75000"/>
                  </a:schemeClr>
                </a:solidFill>
              </a:rPr>
            </a:br>
            <a:r>
              <a:rPr lang="ru-RU" b="1" dirty="0" smtClean="0">
                <a:solidFill>
                  <a:schemeClr val="accent6">
                    <a:lumMod val="75000"/>
                  </a:schemeClr>
                </a:solidFill>
              </a:rPr>
              <a:t>Немой диктант.</a:t>
            </a:r>
            <a:br>
              <a:rPr lang="ru-RU" b="1" dirty="0" smtClean="0">
                <a:solidFill>
                  <a:schemeClr val="accent6">
                    <a:lumMod val="75000"/>
                  </a:schemeClr>
                </a:solidFill>
              </a:rPr>
            </a:br>
            <a:r>
              <a:rPr lang="ru-RU" b="1" dirty="0" smtClean="0">
                <a:solidFill>
                  <a:schemeClr val="accent6">
                    <a:lumMod val="75000"/>
                  </a:schemeClr>
                </a:solidFill>
              </a:rPr>
              <a:t>Буквы в словах перепутаны. Распутайте их, запишите слова, прочитайте их вслух (</a:t>
            </a:r>
            <a:r>
              <a:rPr lang="en-US" b="1" dirty="0" err="1" smtClean="0">
                <a:solidFill>
                  <a:schemeClr val="accent6">
                    <a:lumMod val="75000"/>
                  </a:schemeClr>
                </a:solidFill>
              </a:rPr>
              <a:t>etp</a:t>
            </a:r>
            <a:r>
              <a:rPr lang="ru-RU" b="1" dirty="0" smtClean="0">
                <a:solidFill>
                  <a:schemeClr val="accent6">
                    <a:lumMod val="75000"/>
                  </a:schemeClr>
                </a:solidFill>
              </a:rPr>
              <a:t>-</a:t>
            </a:r>
            <a:r>
              <a:rPr lang="en-US" b="1" dirty="0" smtClean="0">
                <a:solidFill>
                  <a:schemeClr val="accent6">
                    <a:lumMod val="75000"/>
                  </a:schemeClr>
                </a:solidFill>
              </a:rPr>
              <a:t>pet</a:t>
            </a:r>
            <a:r>
              <a:rPr lang="ru-RU" b="1" dirty="0" smtClean="0">
                <a:solidFill>
                  <a:schemeClr val="accent6">
                    <a:lumMod val="75000"/>
                  </a:schemeClr>
                </a:solidFill>
              </a:rPr>
              <a:t>,</a:t>
            </a:r>
            <a:r>
              <a:rPr lang="en-US" b="1" dirty="0" err="1" smtClean="0">
                <a:solidFill>
                  <a:schemeClr val="accent6">
                    <a:lumMod val="75000"/>
                  </a:schemeClr>
                </a:solidFill>
              </a:rPr>
              <a:t>iflm</a:t>
            </a:r>
            <a:r>
              <a:rPr lang="ru-RU" b="1" dirty="0" smtClean="0">
                <a:solidFill>
                  <a:schemeClr val="accent6">
                    <a:lumMod val="75000"/>
                  </a:schemeClr>
                </a:solidFill>
              </a:rPr>
              <a:t>-</a:t>
            </a:r>
            <a:r>
              <a:rPr lang="en-US" b="1" dirty="0" smtClean="0">
                <a:solidFill>
                  <a:schemeClr val="accent6">
                    <a:lumMod val="75000"/>
                  </a:schemeClr>
                </a:solidFill>
              </a:rPr>
              <a:t>film</a:t>
            </a:r>
            <a:r>
              <a:rPr lang="ru-RU" b="1" dirty="0" smtClean="0">
                <a:solidFill>
                  <a:schemeClr val="accent6">
                    <a:lumMod val="75000"/>
                  </a:schemeClr>
                </a:solidFill>
              </a:rPr>
              <a:t>, </a:t>
            </a:r>
            <a:r>
              <a:rPr lang="en-US" b="1" dirty="0" err="1" smtClean="0">
                <a:solidFill>
                  <a:schemeClr val="accent6">
                    <a:lumMod val="75000"/>
                  </a:schemeClr>
                </a:solidFill>
              </a:rPr>
              <a:t>ettx</a:t>
            </a:r>
            <a:r>
              <a:rPr lang="ru-RU" b="1" dirty="0" smtClean="0">
                <a:solidFill>
                  <a:schemeClr val="accent6">
                    <a:lumMod val="75000"/>
                  </a:schemeClr>
                </a:solidFill>
              </a:rPr>
              <a:t>-</a:t>
            </a:r>
            <a:r>
              <a:rPr lang="en-US" b="1" dirty="0" smtClean="0">
                <a:solidFill>
                  <a:schemeClr val="accent6">
                    <a:lumMod val="75000"/>
                  </a:schemeClr>
                </a:solidFill>
              </a:rPr>
              <a:t>text</a:t>
            </a:r>
            <a:r>
              <a:rPr lang="ru-RU" b="1" dirty="0" smtClean="0">
                <a:solidFill>
                  <a:schemeClr val="accent6">
                    <a:lumMod val="75000"/>
                  </a:schemeClr>
                </a:solidFill>
              </a:rPr>
              <a:t>)</a:t>
            </a:r>
            <a:r>
              <a:rPr lang="ru-RU" dirty="0" smtClean="0"/>
              <a:t/>
            </a:r>
            <a:br>
              <a:rPr lang="ru-RU" dirty="0" smtClean="0"/>
            </a:br>
            <a:r>
              <a:rPr lang="ru-RU" dirty="0" smtClean="0"/>
              <a:t/>
            </a:r>
            <a:br>
              <a:rPr lang="ru-RU" dirty="0" smtClean="0"/>
            </a:br>
            <a:r>
              <a:rPr lang="ru-RU" dirty="0" smtClean="0"/>
              <a:t/>
            </a:r>
            <a:br>
              <a:rPr lang="ru-RU" dirty="0" smtClean="0"/>
            </a:br>
            <a:r>
              <a:rPr lang="ru-RU" dirty="0" smtClean="0"/>
              <a:t/>
            </a:r>
            <a:br>
              <a:rPr lang="ru-RU" dirty="0" smtClean="0"/>
            </a:br>
            <a:endParaRPr lang="ru-RU" dirty="0"/>
          </a:p>
        </p:txBody>
      </p:sp>
    </p:spTree>
  </p:cSld>
  <p:clrMapOvr>
    <a:masterClrMapping/>
  </p:clrMapOvr>
  <p:transition>
    <p:dissolv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5654692"/>
          </a:xfrm>
        </p:spPr>
        <p:txBody>
          <a:bodyPr>
            <a:normAutofit fontScale="90000"/>
          </a:bodyPr>
          <a:lstStyle/>
          <a:p>
            <a:r>
              <a:rPr lang="ru-RU" sz="3600" dirty="0" smtClean="0">
                <a:solidFill>
                  <a:srgbClr val="C00000"/>
                </a:solidFill>
              </a:rPr>
              <a:t>Письмо не должно быть навязчивым. Можно и нужно использовать игровые технологии.</a:t>
            </a:r>
            <a:r>
              <a:rPr lang="ru-RU" sz="3600" dirty="0" smtClean="0"/>
              <a:t/>
            </a:r>
            <a:br>
              <a:rPr lang="ru-RU" sz="3600" dirty="0" smtClean="0"/>
            </a:br>
            <a:r>
              <a:rPr lang="ru-RU" sz="3600" b="1" dirty="0" smtClean="0"/>
              <a:t> Пока дети не способны создать письменно текст, пусть заполняют пропуски в тексте, желательно с опорой на картинку.</a:t>
            </a:r>
            <a:r>
              <a:rPr lang="ru-RU" sz="3600" dirty="0" smtClean="0"/>
              <a:t/>
            </a:r>
            <a:br>
              <a:rPr lang="ru-RU" sz="3600" dirty="0" smtClean="0"/>
            </a:br>
            <a:r>
              <a:rPr lang="ru-RU" sz="3600" dirty="0" smtClean="0"/>
              <a:t>Например</a:t>
            </a:r>
            <a:r>
              <a:rPr lang="en-US" sz="3600" dirty="0" smtClean="0"/>
              <a:t>:</a:t>
            </a:r>
            <a:r>
              <a:rPr lang="ru-RU" sz="3600" dirty="0" smtClean="0"/>
              <a:t/>
            </a:r>
            <a:br>
              <a:rPr lang="ru-RU" sz="3600" dirty="0" smtClean="0"/>
            </a:br>
            <a:r>
              <a:rPr lang="en-US" sz="3600" b="1" dirty="0" smtClean="0"/>
              <a:t>Tom likes to play. He has got many toys. This is his ……… . This is his …</a:t>
            </a:r>
            <a:r>
              <a:rPr lang="ru-RU" sz="3600" b="1" dirty="0" smtClean="0"/>
              <a:t> </a:t>
            </a:r>
            <a:r>
              <a:rPr lang="en-US" sz="3600" b="1" dirty="0" smtClean="0"/>
              <a:t>…. . This is his …</a:t>
            </a:r>
            <a:r>
              <a:rPr lang="ru-RU" sz="3600" b="1" dirty="0" smtClean="0"/>
              <a:t> </a:t>
            </a:r>
            <a:r>
              <a:rPr lang="en-US" sz="3600" b="1" dirty="0" smtClean="0"/>
              <a:t>…. . They are his </a:t>
            </a:r>
            <a:r>
              <a:rPr lang="en-US" sz="3600" b="1" dirty="0" err="1" smtClean="0"/>
              <a:t>favourite</a:t>
            </a:r>
            <a:r>
              <a:rPr lang="en-US" sz="3600" b="1" dirty="0" smtClean="0"/>
              <a:t> toys </a:t>
            </a:r>
            <a:r>
              <a:rPr lang="en-US" b="1" dirty="0" smtClean="0"/>
              <a:t>.</a:t>
            </a:r>
            <a:r>
              <a:rPr lang="ru-RU" dirty="0" smtClean="0"/>
              <a:t/>
            </a:r>
            <a:br>
              <a:rPr lang="ru-RU" dirty="0" smtClean="0"/>
            </a:br>
            <a:r>
              <a:rPr lang="en-US" dirty="0" smtClean="0"/>
              <a:t> </a:t>
            </a:r>
            <a:r>
              <a:rPr lang="ru-RU" dirty="0" smtClean="0"/>
              <a:t/>
            </a:r>
            <a:br>
              <a:rPr lang="ru-RU" dirty="0" smtClean="0"/>
            </a:br>
            <a:endParaRPr lang="ru-RU" dirty="0"/>
          </a:p>
        </p:txBody>
      </p:sp>
      <p:pic>
        <p:nvPicPr>
          <p:cNvPr id="3" name="Рисунок 2" descr="C:\Users\Иван\Desktop\f0c5d70ee31eec9c98d2ce3483d7496a.jpg"/>
          <p:cNvPicPr/>
          <p:nvPr/>
        </p:nvPicPr>
        <p:blipFill>
          <a:blip r:embed="rId2" cstate="print"/>
          <a:srcRect/>
          <a:stretch>
            <a:fillRect/>
          </a:stretch>
        </p:blipFill>
        <p:spPr bwMode="auto">
          <a:xfrm>
            <a:off x="1571604" y="3643314"/>
            <a:ext cx="857256" cy="714380"/>
          </a:xfrm>
          <a:prstGeom prst="rect">
            <a:avLst/>
          </a:prstGeom>
          <a:noFill/>
          <a:ln w="9525">
            <a:noFill/>
            <a:miter lim="800000"/>
            <a:headEnd/>
            <a:tailEnd/>
          </a:ln>
        </p:spPr>
      </p:pic>
      <p:pic>
        <p:nvPicPr>
          <p:cNvPr id="4" name="Рисунок 3" descr="C:\Users\Иван\Desktop\s1200.jpg"/>
          <p:cNvPicPr/>
          <p:nvPr/>
        </p:nvPicPr>
        <p:blipFill>
          <a:blip r:embed="rId3" cstate="print"/>
          <a:srcRect/>
          <a:stretch>
            <a:fillRect/>
          </a:stretch>
        </p:blipFill>
        <p:spPr bwMode="auto">
          <a:xfrm>
            <a:off x="4572000" y="3714752"/>
            <a:ext cx="714380" cy="500066"/>
          </a:xfrm>
          <a:prstGeom prst="rect">
            <a:avLst/>
          </a:prstGeom>
          <a:noFill/>
          <a:ln w="9525">
            <a:noFill/>
            <a:miter lim="800000"/>
            <a:headEnd/>
            <a:tailEnd/>
          </a:ln>
        </p:spPr>
      </p:pic>
      <p:pic>
        <p:nvPicPr>
          <p:cNvPr id="5" name="Рисунок 4" descr="C:\Users\Иван\Desktop\900-900-sovenok_182041_umka.jpg"/>
          <p:cNvPicPr/>
          <p:nvPr/>
        </p:nvPicPr>
        <p:blipFill>
          <a:blip r:embed="rId4" cstate="print"/>
          <a:srcRect/>
          <a:stretch>
            <a:fillRect/>
          </a:stretch>
        </p:blipFill>
        <p:spPr bwMode="auto">
          <a:xfrm>
            <a:off x="7500958" y="3786190"/>
            <a:ext cx="857256" cy="571504"/>
          </a:xfrm>
          <a:prstGeom prst="rect">
            <a:avLst/>
          </a:prstGeom>
          <a:noFill/>
          <a:ln w="9525">
            <a:noFill/>
            <a:miter lim="800000"/>
            <a:headEnd/>
            <a:tailEnd/>
          </a:ln>
        </p:spPr>
      </p:pic>
    </p:spTree>
  </p:cSld>
  <p:clrMapOvr>
    <a:masterClrMapping/>
  </p:clrMapOvr>
  <p:transition>
    <p:dissolv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5786430"/>
          </a:xfrm>
        </p:spPr>
        <p:txBody>
          <a:bodyPr>
            <a:normAutofit fontScale="90000"/>
          </a:bodyPr>
          <a:lstStyle/>
          <a:p>
            <a:r>
              <a:rPr lang="en-US" b="1" dirty="0" smtClean="0"/>
              <a:t/>
            </a:r>
            <a:br>
              <a:rPr lang="en-US" b="1" dirty="0" smtClean="0"/>
            </a:br>
            <a:r>
              <a:rPr lang="en-US" b="1" dirty="0" smtClean="0"/>
              <a:t/>
            </a:r>
            <a:br>
              <a:rPr lang="en-US" b="1" dirty="0" smtClean="0"/>
            </a:br>
            <a:r>
              <a:rPr lang="en-US" b="1" dirty="0" smtClean="0"/>
              <a:t/>
            </a:r>
            <a:br>
              <a:rPr lang="en-US" b="1" dirty="0" smtClean="0"/>
            </a:br>
            <a:r>
              <a:rPr lang="en-US" b="1" dirty="0" smtClean="0"/>
              <a:t/>
            </a:r>
            <a:br>
              <a:rPr lang="en-US" b="1" dirty="0" smtClean="0"/>
            </a:br>
            <a:r>
              <a:rPr lang="en-US" b="1" dirty="0" smtClean="0"/>
              <a:t/>
            </a:r>
            <a:br>
              <a:rPr lang="en-US" b="1" dirty="0" smtClean="0"/>
            </a:br>
            <a:r>
              <a:rPr lang="ru-RU" b="1" dirty="0" smtClean="0"/>
              <a:t>Эффективна переделка текстов</a:t>
            </a:r>
            <a:r>
              <a:rPr lang="en-US" b="1" dirty="0" smtClean="0"/>
              <a:t> – </a:t>
            </a:r>
            <a:r>
              <a:rPr lang="ru-RU" b="1" dirty="0" smtClean="0"/>
              <a:t>образцов</a:t>
            </a:r>
            <a:r>
              <a:rPr lang="en-US" b="1" dirty="0" smtClean="0"/>
              <a:t>, </a:t>
            </a:r>
            <a:r>
              <a:rPr lang="ru-RU" b="1" dirty="0" smtClean="0"/>
              <a:t>например</a:t>
            </a:r>
            <a:r>
              <a:rPr lang="en-US" b="1" dirty="0" smtClean="0"/>
              <a:t>:</a:t>
            </a:r>
            <a:br>
              <a:rPr lang="en-US" b="1" dirty="0" smtClean="0"/>
            </a:br>
            <a:r>
              <a:rPr lang="en-US" b="1" dirty="0" smtClean="0">
                <a:solidFill>
                  <a:schemeClr val="accent6">
                    <a:lumMod val="75000"/>
                  </a:schemeClr>
                </a:solidFill>
              </a:rPr>
              <a:t/>
            </a:r>
            <a:br>
              <a:rPr lang="en-US" b="1" dirty="0" smtClean="0">
                <a:solidFill>
                  <a:schemeClr val="accent6">
                    <a:lumMod val="75000"/>
                  </a:schemeClr>
                </a:solidFill>
              </a:rPr>
            </a:br>
            <a:r>
              <a:rPr lang="en-US" sz="3100" b="1" dirty="0" smtClean="0">
                <a:solidFill>
                  <a:schemeClr val="accent6">
                    <a:lumMod val="75000"/>
                  </a:schemeClr>
                </a:solidFill>
              </a:rPr>
              <a:t>Winnie-the-pooh is the bear.  His fur is brown. He likes honey. He lives in a house.</a:t>
            </a:r>
            <a:r>
              <a:rPr lang="ru-RU" sz="3100" b="1" dirty="0" smtClean="0"/>
              <a:t/>
            </a:r>
            <a:br>
              <a:rPr lang="ru-RU" sz="3100" b="1" dirty="0" smtClean="0"/>
            </a:br>
            <a:r>
              <a:rPr lang="ru-RU" sz="3100" dirty="0" smtClean="0"/>
              <a:t>Задание:  </a:t>
            </a:r>
            <a:r>
              <a:rPr lang="en-US" sz="3100" dirty="0" smtClean="0">
                <a:solidFill>
                  <a:schemeClr val="accent6">
                    <a:lumMod val="75000"/>
                  </a:schemeClr>
                </a:solidFill>
              </a:rPr>
              <a:t>Tony </a:t>
            </a:r>
            <a:r>
              <a:rPr lang="ru-RU" sz="3100" dirty="0" smtClean="0">
                <a:solidFill>
                  <a:schemeClr val="accent6">
                    <a:lumMod val="75000"/>
                  </a:schemeClr>
                </a:solidFill>
              </a:rPr>
              <a:t>- </a:t>
            </a:r>
            <a:r>
              <a:rPr lang="en-US" sz="3100" dirty="0" smtClean="0">
                <a:solidFill>
                  <a:schemeClr val="accent6">
                    <a:lumMod val="75000"/>
                  </a:schemeClr>
                </a:solidFill>
              </a:rPr>
              <a:t>the rabbit</a:t>
            </a:r>
            <a:r>
              <a:rPr lang="ru-RU" sz="3100" dirty="0" smtClean="0">
                <a:solidFill>
                  <a:schemeClr val="accent6">
                    <a:lumMod val="75000"/>
                  </a:schemeClr>
                </a:solidFill>
              </a:rPr>
              <a:t>.</a:t>
            </a:r>
            <a:r>
              <a:rPr lang="ru-RU" sz="3100" dirty="0" smtClean="0"/>
              <a:t/>
            </a:r>
            <a:br>
              <a:rPr lang="ru-RU" sz="3100" dirty="0" smtClean="0"/>
            </a:br>
            <a:r>
              <a:rPr lang="ru-RU" sz="3100" dirty="0" smtClean="0"/>
              <a:t>Работа ученика:</a:t>
            </a:r>
            <a:br>
              <a:rPr lang="ru-RU" sz="3100" dirty="0" smtClean="0"/>
            </a:br>
            <a:r>
              <a:rPr lang="en-US" sz="3100" b="1" dirty="0" smtClean="0">
                <a:solidFill>
                  <a:schemeClr val="accent6">
                    <a:lumMod val="75000"/>
                  </a:schemeClr>
                </a:solidFill>
              </a:rPr>
              <a:t>Tony is a rabbit. He likes carrots. His fur is grey. He lives in a shed.</a:t>
            </a:r>
            <a:br>
              <a:rPr lang="en-US" sz="3100" b="1" dirty="0" smtClean="0">
                <a:solidFill>
                  <a:schemeClr val="accent6">
                    <a:lumMod val="75000"/>
                  </a:schemeClr>
                </a:solidFill>
              </a:rPr>
            </a:br>
            <a:r>
              <a:rPr lang="ru-RU" dirty="0" smtClean="0"/>
              <a:t/>
            </a:r>
            <a:br>
              <a:rPr lang="ru-RU" dirty="0" smtClean="0"/>
            </a:br>
            <a:r>
              <a:rPr lang="en-US" dirty="0" smtClean="0"/>
              <a:t> </a:t>
            </a:r>
            <a:r>
              <a:rPr lang="ru-RU" dirty="0" smtClean="0"/>
              <a:t/>
            </a:r>
            <a:br>
              <a:rPr lang="ru-RU" dirty="0" smtClean="0"/>
            </a:br>
            <a:r>
              <a:rPr lang="ru-RU" dirty="0" smtClean="0"/>
              <a:t/>
            </a:r>
            <a:br>
              <a:rPr lang="ru-RU" dirty="0" smtClean="0"/>
            </a:br>
            <a:endParaRPr lang="ru-RU" dirty="0"/>
          </a:p>
        </p:txBody>
      </p:sp>
      <p:pic>
        <p:nvPicPr>
          <p:cNvPr id="2050" name="Picture 2" descr="C:\Users\Иван\Desktop\98706415d20320033c3e4bb5fd38c3f7.jpg"/>
          <p:cNvPicPr>
            <a:picLocks noChangeAspect="1" noChangeArrowheads="1"/>
          </p:cNvPicPr>
          <p:nvPr/>
        </p:nvPicPr>
        <p:blipFill>
          <a:blip r:embed="rId2" cstate="print"/>
          <a:srcRect/>
          <a:stretch>
            <a:fillRect/>
          </a:stretch>
        </p:blipFill>
        <p:spPr bwMode="auto">
          <a:xfrm>
            <a:off x="634774" y="5143488"/>
            <a:ext cx="2412345" cy="1357346"/>
          </a:xfrm>
          <a:prstGeom prst="rect">
            <a:avLst/>
          </a:prstGeom>
          <a:noFill/>
        </p:spPr>
      </p:pic>
      <p:pic>
        <p:nvPicPr>
          <p:cNvPr id="1027" name="Picture 3" descr="C:\Users\Иван\Desktop\e7d37c6d47a5c1900317651262511758.jpg"/>
          <p:cNvPicPr>
            <a:picLocks noChangeAspect="1" noChangeArrowheads="1"/>
          </p:cNvPicPr>
          <p:nvPr/>
        </p:nvPicPr>
        <p:blipFill>
          <a:blip r:embed="rId3" cstate="print"/>
          <a:srcRect/>
          <a:stretch>
            <a:fillRect/>
          </a:stretch>
        </p:blipFill>
        <p:spPr bwMode="auto">
          <a:xfrm rot="10800000" flipV="1">
            <a:off x="7587564" y="0"/>
            <a:ext cx="1556436" cy="1143008"/>
          </a:xfrm>
          <a:prstGeom prst="rect">
            <a:avLst/>
          </a:prstGeom>
          <a:noFill/>
        </p:spPr>
      </p:pic>
    </p:spTree>
  </p:cSld>
  <p:clrMapOvr>
    <a:masterClrMapping/>
  </p:clrMapOvr>
  <p:transition>
    <p:dissolv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14356"/>
            <a:ext cx="8229600" cy="5072098"/>
          </a:xfrm>
        </p:spPr>
        <p:txBody>
          <a:bodyPr>
            <a:normAutofit fontScale="90000"/>
          </a:bodyPr>
          <a:lstStyle/>
          <a:p>
            <a:r>
              <a:rPr lang="en-US" sz="3600" b="1" dirty="0" smtClean="0"/>
              <a:t/>
            </a:r>
            <a:br>
              <a:rPr lang="en-US" sz="3600" b="1" dirty="0" smtClean="0"/>
            </a:br>
            <a:r>
              <a:rPr lang="en-US" sz="3600" b="1" dirty="0" smtClean="0"/>
              <a:t/>
            </a:r>
            <a:br>
              <a:rPr lang="en-US" sz="3600" b="1" dirty="0" smtClean="0"/>
            </a:br>
            <a:r>
              <a:rPr lang="ru-RU" sz="3600" b="1" dirty="0" smtClean="0">
                <a:solidFill>
                  <a:schemeClr val="accent6">
                    <a:lumMod val="75000"/>
                  </a:schemeClr>
                </a:solidFill>
              </a:rPr>
              <a:t>Увлекательна письменная игра на порядок слов. На доске запись  </a:t>
            </a:r>
            <a:r>
              <a:rPr lang="en-US" sz="3600" b="1" dirty="0" smtClean="0">
                <a:solidFill>
                  <a:schemeClr val="accent6">
                    <a:lumMod val="75000"/>
                  </a:schemeClr>
                </a:solidFill>
              </a:rPr>
              <a:t>Who</a:t>
            </a:r>
            <a:r>
              <a:rPr lang="ru-RU" sz="3600" b="1" dirty="0" smtClean="0">
                <a:solidFill>
                  <a:schemeClr val="accent6">
                    <a:lumMod val="75000"/>
                  </a:schemeClr>
                </a:solidFill>
              </a:rPr>
              <a:t>?  </a:t>
            </a:r>
            <a:r>
              <a:rPr lang="en-US" sz="3600" b="1" dirty="0" smtClean="0">
                <a:solidFill>
                  <a:schemeClr val="accent6">
                    <a:lumMod val="75000"/>
                  </a:schemeClr>
                </a:solidFill>
              </a:rPr>
              <a:t>V</a:t>
            </a:r>
            <a:r>
              <a:rPr lang="ru-RU" sz="3600" b="1" dirty="0" smtClean="0">
                <a:solidFill>
                  <a:schemeClr val="accent6">
                    <a:lumMod val="75000"/>
                  </a:schemeClr>
                </a:solidFill>
              </a:rPr>
              <a:t> (глагол-сказуемое) </a:t>
            </a:r>
            <a:r>
              <a:rPr lang="en-US" sz="3600" b="1" dirty="0" smtClean="0">
                <a:solidFill>
                  <a:schemeClr val="accent6">
                    <a:lumMod val="75000"/>
                  </a:schemeClr>
                </a:solidFill>
              </a:rPr>
              <a:t>Where</a:t>
            </a:r>
            <a:r>
              <a:rPr lang="ru-RU" sz="3600" b="1" dirty="0" smtClean="0">
                <a:solidFill>
                  <a:schemeClr val="accent6">
                    <a:lumMod val="75000"/>
                  </a:schemeClr>
                </a:solidFill>
              </a:rPr>
              <a:t>? </a:t>
            </a:r>
            <a:r>
              <a:rPr lang="en-US" sz="3600" b="1" dirty="0" smtClean="0">
                <a:solidFill>
                  <a:schemeClr val="accent6">
                    <a:lumMod val="75000"/>
                  </a:schemeClr>
                </a:solidFill>
              </a:rPr>
              <a:t>When</a:t>
            </a:r>
            <a:r>
              <a:rPr lang="ru-RU" sz="3600" b="1" dirty="0" smtClean="0">
                <a:solidFill>
                  <a:schemeClr val="accent6">
                    <a:lumMod val="75000"/>
                  </a:schemeClr>
                </a:solidFill>
              </a:rPr>
              <a:t>?</a:t>
            </a:r>
            <a:r>
              <a:rPr lang="en-US" sz="3600" b="1" dirty="0" smtClean="0"/>
              <a:t/>
            </a:r>
            <a:br>
              <a:rPr lang="en-US" sz="3600" b="1" dirty="0" smtClean="0"/>
            </a:br>
            <a:r>
              <a:rPr lang="ru-RU" sz="3600" dirty="0" smtClean="0"/>
              <a:t/>
            </a:r>
            <a:br>
              <a:rPr lang="ru-RU" sz="3600" dirty="0" smtClean="0"/>
            </a:br>
            <a:r>
              <a:rPr lang="ru-RU" sz="3600" b="1" dirty="0" smtClean="0"/>
              <a:t>Дети передают листок друг другу, один пишет слово, отвечающее на </a:t>
            </a:r>
            <a:r>
              <a:rPr lang="en-US" sz="3600" b="1" dirty="0" smtClean="0"/>
              <a:t>Who</a:t>
            </a:r>
            <a:r>
              <a:rPr lang="ru-RU" sz="3600" b="1" dirty="0" smtClean="0"/>
              <a:t>? и сворачивает написанное, другой пишет глагол и т. д. Читать получившиеся ответы очень увлекательно.</a:t>
            </a:r>
            <a:r>
              <a:rPr lang="ru-RU" b="1" dirty="0" smtClean="0"/>
              <a:t/>
            </a:r>
            <a:br>
              <a:rPr lang="ru-RU" b="1" dirty="0" smtClean="0"/>
            </a:br>
            <a:r>
              <a:rPr lang="ru-RU" dirty="0" smtClean="0"/>
              <a:t> </a:t>
            </a:r>
            <a:br>
              <a:rPr lang="ru-RU" dirty="0" smtClean="0"/>
            </a:br>
            <a:r>
              <a:rPr lang="ru-RU" dirty="0" smtClean="0"/>
              <a:t/>
            </a:r>
            <a:br>
              <a:rPr lang="ru-RU" dirty="0" smtClean="0"/>
            </a:br>
            <a:endParaRPr lang="ru-RU" dirty="0"/>
          </a:p>
        </p:txBody>
      </p:sp>
    </p:spTree>
  </p:cSld>
  <p:clrMapOvr>
    <a:masterClrMapping/>
  </p:clrMapOvr>
  <p:transition>
    <p:dissolv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5440378"/>
          </a:xfrm>
        </p:spPr>
        <p:txBody>
          <a:bodyPr>
            <a:normAutofit fontScale="90000"/>
          </a:bodyPr>
          <a:lstStyle/>
          <a:p>
            <a:r>
              <a:rPr lang="ru-RU" dirty="0" smtClean="0"/>
              <a:t/>
            </a:r>
            <a:br>
              <a:rPr lang="ru-RU" dirty="0" smtClean="0"/>
            </a:br>
            <a:r>
              <a:rPr lang="ru-RU" b="1" dirty="0" smtClean="0">
                <a:solidFill>
                  <a:schemeClr val="accent6">
                    <a:lumMod val="75000"/>
                  </a:schemeClr>
                </a:solidFill>
              </a:rPr>
              <a:t>Дежурная буква (цель – формирование осознания места буквы в слове)</a:t>
            </a:r>
            <a:r>
              <a:rPr lang="ru-RU" dirty="0" smtClean="0">
                <a:solidFill>
                  <a:schemeClr val="accent6">
                    <a:lumMod val="75000"/>
                  </a:schemeClr>
                </a:solidFill>
              </a:rPr>
              <a:t> </a:t>
            </a:r>
            <a:r>
              <a:rPr lang="ru-RU" dirty="0" smtClean="0"/>
              <a:t/>
            </a:r>
            <a:br>
              <a:rPr lang="ru-RU" dirty="0" smtClean="0"/>
            </a:br>
            <a:r>
              <a:rPr lang="ru-RU" dirty="0" smtClean="0"/>
              <a:t>Преподаватель говорит: </a:t>
            </a:r>
            <a:r>
              <a:rPr lang="ru-RU" b="1" dirty="0" smtClean="0"/>
              <a:t>«Сегодня  у нас дежурная буква </a:t>
            </a:r>
            <a:r>
              <a:rPr lang="ru-RU" b="1" dirty="0" err="1" smtClean="0">
                <a:solidFill>
                  <a:schemeClr val="accent6">
                    <a:lumMod val="75000"/>
                  </a:schemeClr>
                </a:solidFill>
              </a:rPr>
              <a:t>Оо</a:t>
            </a:r>
            <a:r>
              <a:rPr lang="ru-RU" b="1" dirty="0" smtClean="0">
                <a:solidFill>
                  <a:schemeClr val="accent6">
                    <a:lumMod val="75000"/>
                  </a:schemeClr>
                </a:solidFill>
              </a:rPr>
              <a:t>,</a:t>
            </a:r>
            <a:r>
              <a:rPr lang="ru-RU" b="1" dirty="0" smtClean="0"/>
              <a:t> она стоит на первом (или втором,  и т. п.) месте. Кто напишет больше слов, в которых буква </a:t>
            </a:r>
            <a:r>
              <a:rPr lang="ru-RU" b="1" dirty="0" err="1" smtClean="0">
                <a:solidFill>
                  <a:schemeClr val="accent6">
                    <a:lumMod val="75000"/>
                  </a:schemeClr>
                </a:solidFill>
              </a:rPr>
              <a:t>Оо</a:t>
            </a:r>
            <a:r>
              <a:rPr lang="ru-RU" b="1" dirty="0" smtClean="0">
                <a:solidFill>
                  <a:schemeClr val="accent6">
                    <a:lumMod val="75000"/>
                  </a:schemeClr>
                </a:solidFill>
              </a:rPr>
              <a:t> </a:t>
            </a:r>
            <a:r>
              <a:rPr lang="ru-RU" b="1" dirty="0" smtClean="0"/>
              <a:t>стоит на первом(втором и т. п.) месте?</a:t>
            </a:r>
            <a:br>
              <a:rPr lang="ru-RU" b="1" dirty="0" smtClean="0"/>
            </a:br>
            <a:r>
              <a:rPr lang="ru-RU" dirty="0" smtClean="0"/>
              <a:t/>
            </a:r>
            <a:br>
              <a:rPr lang="ru-RU" dirty="0" smtClean="0"/>
            </a:br>
            <a:endParaRPr lang="ru-RU" dirty="0"/>
          </a:p>
        </p:txBody>
      </p:sp>
    </p:spTree>
  </p:cSld>
  <p:clrMapOvr>
    <a:masterClrMapping/>
  </p:clrMapOvr>
  <p:transition>
    <p:dissolv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1026" name="Picture 2" descr="C:\Users\Иван\Desktop\AKHMANOVA_Olga_Sergeevna1.jpg"/>
          <p:cNvPicPr>
            <a:picLocks noChangeAspect="1" noChangeArrowheads="1"/>
          </p:cNvPicPr>
          <p:nvPr/>
        </p:nvPicPr>
        <p:blipFill>
          <a:blip r:embed="rId2"/>
          <a:srcRect/>
          <a:stretch>
            <a:fillRect/>
          </a:stretch>
        </p:blipFill>
        <p:spPr bwMode="auto">
          <a:xfrm>
            <a:off x="285720" y="1"/>
            <a:ext cx="4000528" cy="5643578"/>
          </a:xfrm>
          <a:prstGeom prst="rect">
            <a:avLst/>
          </a:prstGeom>
          <a:noFill/>
        </p:spPr>
      </p:pic>
      <p:pic>
        <p:nvPicPr>
          <p:cNvPr id="1027" name="Picture 3" descr="C:\Users\Иван\Desktop\G2486.jpg"/>
          <p:cNvPicPr>
            <a:picLocks noChangeAspect="1" noChangeArrowheads="1"/>
          </p:cNvPicPr>
          <p:nvPr/>
        </p:nvPicPr>
        <p:blipFill>
          <a:blip r:embed="rId3"/>
          <a:srcRect/>
          <a:stretch>
            <a:fillRect/>
          </a:stretch>
        </p:blipFill>
        <p:spPr bwMode="auto">
          <a:xfrm>
            <a:off x="4500562" y="1"/>
            <a:ext cx="3986236" cy="5429264"/>
          </a:xfrm>
          <a:prstGeom prst="rect">
            <a:avLst/>
          </a:prstGeom>
          <a:noFill/>
        </p:spPr>
      </p:pic>
    </p:spTree>
  </p:cSld>
  <p:clrMapOvr>
    <a:masterClrMapping/>
  </p:clrMapOvr>
  <p:transition>
    <p:dissolv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3297238"/>
          </a:xfrm>
        </p:spPr>
        <p:txBody>
          <a:bodyPr>
            <a:normAutofit fontScale="90000"/>
          </a:bodyPr>
          <a:lstStyle/>
          <a:p>
            <a:r>
              <a:rPr lang="en-US" sz="3600" b="1" dirty="0" smtClean="0"/>
              <a:t/>
            </a:r>
            <a:br>
              <a:rPr lang="en-US" sz="3600" b="1" dirty="0" smtClean="0"/>
            </a:br>
            <a:r>
              <a:rPr lang="en-US" sz="3600" b="1" dirty="0" smtClean="0"/>
              <a:t/>
            </a:r>
            <a:br>
              <a:rPr lang="en-US" sz="3600" b="1" dirty="0" smtClean="0"/>
            </a:br>
            <a:r>
              <a:rPr lang="en-US" sz="3600" b="1" dirty="0" smtClean="0"/>
              <a:t/>
            </a:r>
            <a:br>
              <a:rPr lang="en-US" sz="3600" b="1" dirty="0" smtClean="0"/>
            </a:br>
            <a:r>
              <a:rPr lang="ru-RU" sz="3600" b="1" dirty="0" smtClean="0">
                <a:solidFill>
                  <a:schemeClr val="accent6">
                    <a:lumMod val="75000"/>
                  </a:schemeClr>
                </a:solidFill>
              </a:rPr>
              <a:t>Расчёска</a:t>
            </a:r>
            <a:r>
              <a:rPr lang="ru-RU" sz="3600" dirty="0" smtClean="0"/>
              <a:t/>
            </a:r>
            <a:br>
              <a:rPr lang="ru-RU" sz="3600" dirty="0" smtClean="0"/>
            </a:br>
            <a:r>
              <a:rPr lang="ru-RU" sz="3600" b="1" dirty="0" smtClean="0"/>
              <a:t>Класс делится на 2-3 команды. На доске для каждой	 команды пишется длинное слово. Представители команд по очереди подбегают к доске и пишут слова, начинающиеся с букв записанных по вертикали. Выигрывает та команда, которая первой и правильно записала слова.</a:t>
            </a:r>
            <a:r>
              <a:rPr lang="ru-RU" dirty="0" smtClean="0"/>
              <a:t/>
            </a:r>
            <a:br>
              <a:rPr lang="ru-RU" dirty="0" smtClean="0"/>
            </a:br>
            <a:endParaRPr lang="ru-RU" dirty="0"/>
          </a:p>
        </p:txBody>
      </p:sp>
      <p:pic>
        <p:nvPicPr>
          <p:cNvPr id="3074" name="Picture 2" descr="C:\Users\Иван\Desktop\Новая папка (6)\depositphotos_20244631-stock-illustration-a-comb.jpg"/>
          <p:cNvPicPr>
            <a:picLocks noChangeAspect="1" noChangeArrowheads="1"/>
          </p:cNvPicPr>
          <p:nvPr/>
        </p:nvPicPr>
        <p:blipFill>
          <a:blip r:embed="rId2"/>
          <a:srcRect/>
          <a:stretch>
            <a:fillRect/>
          </a:stretch>
        </p:blipFill>
        <p:spPr bwMode="auto">
          <a:xfrm>
            <a:off x="0" y="4480454"/>
            <a:ext cx="3786182" cy="1804179"/>
          </a:xfrm>
          <a:prstGeom prst="rect">
            <a:avLst/>
          </a:prstGeom>
          <a:noFill/>
        </p:spPr>
      </p:pic>
    </p:spTree>
  </p:cSld>
  <p:clrMapOvr>
    <a:masterClrMapping/>
  </p:clrMapOvr>
  <p:transition>
    <p:dissolv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5400684" cy="5297502"/>
          </a:xfrm>
        </p:spPr>
        <p:txBody>
          <a:bodyPr>
            <a:normAutofit fontScale="90000"/>
          </a:bodyPr>
          <a:lstStyle/>
          <a:p>
            <a:r>
              <a:rPr lang="ru-RU" b="1" dirty="0" smtClean="0"/>
              <a:t>Слова невидимки</a:t>
            </a:r>
            <a:r>
              <a:rPr lang="ru-RU" dirty="0" smtClean="0"/>
              <a:t/>
            </a:r>
            <a:br>
              <a:rPr lang="ru-RU" dirty="0" smtClean="0"/>
            </a:br>
            <a:r>
              <a:rPr lang="ru-RU" dirty="0" smtClean="0"/>
              <a:t>Выбирается ведущий. Его задача - написать слово. Но слово он «пишет» в воздухе. Задача остальных записать слова в тетрадь</a:t>
            </a:r>
            <a:endParaRPr lang="ru-RU" dirty="0"/>
          </a:p>
        </p:txBody>
      </p:sp>
      <p:pic>
        <p:nvPicPr>
          <p:cNvPr id="2050" name="Picture 2" descr="C:\Users\Иван\Desktop\Новая папка (6)\depositphotos_14728939-stock-illustration-invisible-man-cartoon-character-vector.jpg"/>
          <p:cNvPicPr>
            <a:picLocks noChangeAspect="1" noChangeArrowheads="1"/>
          </p:cNvPicPr>
          <p:nvPr/>
        </p:nvPicPr>
        <p:blipFill>
          <a:blip r:embed="rId2"/>
          <a:srcRect/>
          <a:stretch>
            <a:fillRect/>
          </a:stretch>
        </p:blipFill>
        <p:spPr bwMode="auto">
          <a:xfrm>
            <a:off x="6471187" y="0"/>
            <a:ext cx="2672813" cy="5419723"/>
          </a:xfrm>
          <a:prstGeom prst="rect">
            <a:avLst/>
          </a:prstGeom>
          <a:noFill/>
        </p:spPr>
      </p:pic>
    </p:spTree>
  </p:cSld>
  <p:clrMapOvr>
    <a:masterClrMapping/>
  </p:clrMapOvr>
  <p:transition>
    <p:dissolv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5154626"/>
          </a:xfrm>
        </p:spPr>
        <p:txBody>
          <a:bodyPr>
            <a:normAutofit fontScale="90000"/>
          </a:bodyPr>
          <a:lstStyle/>
          <a:p>
            <a:r>
              <a:rPr lang="ru-RU" b="1" dirty="0" smtClean="0"/>
              <a:t>После успешного овладения орфографией ученикам предлагаются задания, нацеленные на развитие умений самостоятельно высказываться – это упражнения на подстановку, на трансформацию речевого образца, на расширение или сокращение высказывания. </a:t>
            </a:r>
            <a:endParaRPr lang="ru-RU" b="1" dirty="0"/>
          </a:p>
        </p:txBody>
      </p:sp>
    </p:spTree>
  </p:cSld>
  <p:clrMapOvr>
    <a:masterClrMapping/>
  </p:clrMapOvr>
  <p:transition>
    <p:dissolv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5583254"/>
          </a:xfrm>
        </p:spPr>
        <p:txBody>
          <a:bodyPr>
            <a:normAutofit fontScale="90000"/>
          </a:bodyPr>
          <a:lstStyle/>
          <a:p>
            <a:r>
              <a:rPr lang="en-US" b="1" dirty="0" smtClean="0"/>
              <a:t> </a:t>
            </a:r>
            <a:r>
              <a:rPr lang="en-US" sz="3200" b="1" dirty="0" smtClean="0"/>
              <a:t>Send an e-mail to your pen-friend from Mexico about your best friend</a:t>
            </a:r>
            <a:r>
              <a:rPr lang="ru-RU" sz="3200" b="1" dirty="0" smtClean="0"/>
              <a:t/>
            </a:r>
            <a:br>
              <a:rPr lang="ru-RU" sz="3200" b="1" dirty="0" smtClean="0"/>
            </a:br>
            <a:r>
              <a:rPr lang="en-US" sz="3200" b="1" dirty="0" smtClean="0"/>
              <a:t>Hi Gonzalo! Thank you for your e-mail about your school and friends. My best friend is</a:t>
            </a:r>
            <a:r>
              <a:rPr lang="ru-RU" sz="2200" dirty="0" smtClean="0"/>
              <a:t/>
            </a:r>
            <a:br>
              <a:rPr lang="ru-RU" sz="2200" dirty="0" smtClean="0"/>
            </a:br>
            <a:r>
              <a:rPr lang="en-US" sz="2200" dirty="0" smtClean="0"/>
              <a:t>_______________________________________________________________________</a:t>
            </a:r>
            <a:br>
              <a:rPr lang="en-US" sz="2200" dirty="0" smtClean="0"/>
            </a:br>
            <a:r>
              <a:rPr lang="en-US" sz="2200" dirty="0" smtClean="0"/>
              <a:t>_______________________________________________________________________</a:t>
            </a:r>
            <a:br>
              <a:rPr lang="en-US" sz="2200" dirty="0" smtClean="0"/>
            </a:br>
            <a:r>
              <a:rPr lang="en-US" sz="2200" dirty="0" smtClean="0"/>
              <a:t>_______________________________________________</a:t>
            </a:r>
            <a:r>
              <a:rPr lang="ru-RU" sz="2200" dirty="0" smtClean="0"/>
              <a:t/>
            </a:r>
            <a:br>
              <a:rPr lang="ru-RU" sz="2200" dirty="0" smtClean="0"/>
            </a:br>
            <a:r>
              <a:rPr lang="en-US" sz="3200" b="1" dirty="0" smtClean="0"/>
              <a:t>Please write me back soon! Best wishes, Sandra.</a:t>
            </a:r>
            <a:r>
              <a:rPr lang="ru-RU" sz="3200" b="1" dirty="0" smtClean="0"/>
              <a:t/>
            </a:r>
            <a:br>
              <a:rPr lang="ru-RU" sz="3200" b="1" dirty="0" smtClean="0"/>
            </a:br>
            <a:r>
              <a:rPr lang="ru-RU" sz="3200" b="1" dirty="0" err="1" smtClean="0"/>
              <a:t>Sandra@com.ua</a:t>
            </a:r>
            <a:r>
              <a:rPr lang="ru-RU" sz="2200" dirty="0" smtClean="0"/>
              <a:t/>
            </a:r>
            <a:br>
              <a:rPr lang="ru-RU" sz="2200" dirty="0" smtClean="0"/>
            </a:br>
            <a:endParaRPr lang="ru-RU" sz="2200" dirty="0"/>
          </a:p>
        </p:txBody>
      </p:sp>
      <p:pic>
        <p:nvPicPr>
          <p:cNvPr id="1026" name="Picture 2" descr="C:\Users\Иван\Desktop\isolated-mexican-symbols-cactus-sombrero-guitar-69416502.jpg"/>
          <p:cNvPicPr>
            <a:picLocks noChangeAspect="1" noChangeArrowheads="1"/>
          </p:cNvPicPr>
          <p:nvPr/>
        </p:nvPicPr>
        <p:blipFill>
          <a:blip r:embed="rId2" cstate="print"/>
          <a:srcRect/>
          <a:stretch>
            <a:fillRect/>
          </a:stretch>
        </p:blipFill>
        <p:spPr bwMode="auto">
          <a:xfrm>
            <a:off x="428596" y="4714884"/>
            <a:ext cx="1747862" cy="1747862"/>
          </a:xfrm>
          <a:prstGeom prst="rect">
            <a:avLst/>
          </a:prstGeom>
          <a:noFill/>
        </p:spPr>
      </p:pic>
    </p:spTree>
  </p:cSld>
  <p:clrMapOvr>
    <a:masterClrMapping/>
  </p:clrMapOvr>
  <p:transition>
    <p:dissolv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8229600" cy="5857892"/>
          </a:xfrm>
        </p:spPr>
        <p:txBody>
          <a:bodyPr>
            <a:normAutofit/>
          </a:bodyPr>
          <a:lstStyle/>
          <a:p>
            <a:r>
              <a:rPr lang="en-US" b="1" dirty="0" smtClean="0"/>
              <a:t> </a:t>
            </a:r>
            <a:r>
              <a:rPr lang="en-US" sz="3600" b="1" dirty="0" smtClean="0"/>
              <a:t>Do you carry a heavy school bag to school? What do you have in it?</a:t>
            </a:r>
            <a:r>
              <a:rPr lang="ru-RU" sz="3600" b="1" dirty="0" smtClean="0"/>
              <a:t/>
            </a:r>
            <a:br>
              <a:rPr lang="ru-RU" sz="3600" b="1" dirty="0" smtClean="0"/>
            </a:br>
            <a:r>
              <a:rPr lang="en-US" sz="2700" b="1" dirty="0" smtClean="0"/>
              <a:t>____________________________________________________________________________________</a:t>
            </a:r>
            <a:br>
              <a:rPr lang="en-US" sz="2700" b="1" dirty="0" smtClean="0"/>
            </a:br>
            <a:r>
              <a:rPr lang="en-US" sz="2700" b="1" dirty="0" smtClean="0"/>
              <a:t>____________________________________________________________________________________</a:t>
            </a:r>
            <a:br>
              <a:rPr lang="en-US" sz="2700" b="1" dirty="0" smtClean="0"/>
            </a:br>
            <a:r>
              <a:rPr lang="en-US" sz="2700" b="1" dirty="0" smtClean="0"/>
              <a:t>____________________________________________________________________________________</a:t>
            </a:r>
            <a:br>
              <a:rPr lang="en-US" sz="2700" b="1" dirty="0" smtClean="0"/>
            </a:br>
            <a:r>
              <a:rPr lang="en-US" sz="2700" b="1" dirty="0" smtClean="0"/>
              <a:t>____________________________________________________________________________________</a:t>
            </a:r>
            <a:r>
              <a:rPr lang="ru-RU" dirty="0" smtClean="0"/>
              <a:t/>
            </a:r>
            <a:br>
              <a:rPr lang="ru-RU" dirty="0" smtClean="0"/>
            </a:br>
            <a:endParaRPr lang="ru-RU" dirty="0"/>
          </a:p>
        </p:txBody>
      </p:sp>
      <p:pic>
        <p:nvPicPr>
          <p:cNvPr id="3075" name="Picture 3" descr="C:\Users\Иван\Desktop\d823c52cd12a9453e345c1dd5578b8a4.jpg"/>
          <p:cNvPicPr>
            <a:picLocks noChangeAspect="1" noChangeArrowheads="1"/>
          </p:cNvPicPr>
          <p:nvPr/>
        </p:nvPicPr>
        <p:blipFill>
          <a:blip r:embed="rId2"/>
          <a:srcRect/>
          <a:stretch>
            <a:fillRect/>
          </a:stretch>
        </p:blipFill>
        <p:spPr bwMode="auto">
          <a:xfrm>
            <a:off x="3500430" y="2428868"/>
            <a:ext cx="2599812" cy="2714645"/>
          </a:xfrm>
          <a:prstGeom prst="rect">
            <a:avLst/>
          </a:prstGeom>
          <a:noFill/>
        </p:spPr>
      </p:pic>
    </p:spTree>
  </p:cSld>
  <p:clrMapOvr>
    <a:masterClrMapping/>
  </p:clrMapOvr>
  <p:transition>
    <p:dissolv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5440378"/>
          </a:xfrm>
        </p:spPr>
        <p:txBody>
          <a:bodyPr>
            <a:normAutofit fontScale="90000"/>
          </a:bodyPr>
          <a:lstStyle/>
          <a:p>
            <a:pPr algn="l"/>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sz="3600" b="1" dirty="0" smtClean="0">
                <a:solidFill>
                  <a:schemeClr val="accent6">
                    <a:lumMod val="75000"/>
                  </a:schemeClr>
                </a:solidFill>
              </a:rPr>
              <a:t>Here is a letter to the editor with lots of mistakes. Correct them to send it later.</a:t>
            </a:r>
            <a:r>
              <a:rPr lang="ru-RU" sz="3600" dirty="0" smtClean="0"/>
              <a:t/>
            </a:r>
            <a:br>
              <a:rPr lang="ru-RU" sz="3600" dirty="0" smtClean="0"/>
            </a:br>
            <a:r>
              <a:rPr lang="en-US" sz="3600" b="1" dirty="0" smtClean="0"/>
              <a:t>Dear </a:t>
            </a:r>
            <a:r>
              <a:rPr lang="en-US" sz="3600" b="1" dirty="0" err="1" smtClean="0"/>
              <a:t>editer</a:t>
            </a:r>
            <a:r>
              <a:rPr lang="en-US" sz="3600" b="1" dirty="0" smtClean="0"/>
              <a:t>,</a:t>
            </a:r>
            <a:r>
              <a:rPr lang="ru-RU" sz="3600" b="1" dirty="0" smtClean="0"/>
              <a:t/>
            </a:r>
            <a:br>
              <a:rPr lang="ru-RU" sz="3600" b="1" dirty="0" smtClean="0"/>
            </a:br>
            <a:r>
              <a:rPr lang="en-US" sz="3600" b="1" dirty="0" smtClean="0"/>
              <a:t>I want to be a </a:t>
            </a:r>
            <a:r>
              <a:rPr lang="en-US" sz="3600" b="1" dirty="0" err="1" smtClean="0"/>
              <a:t>korespondent</a:t>
            </a:r>
            <a:r>
              <a:rPr lang="en-US" sz="3600" b="1" dirty="0" smtClean="0"/>
              <a:t> and </a:t>
            </a:r>
            <a:r>
              <a:rPr lang="en-US" sz="3600" b="1" dirty="0" err="1" smtClean="0"/>
              <a:t>travell</a:t>
            </a:r>
            <a:r>
              <a:rPr lang="en-US" sz="3600" b="1" dirty="0" smtClean="0"/>
              <a:t> to </a:t>
            </a:r>
            <a:r>
              <a:rPr lang="en-US" sz="3600" b="1" dirty="0" err="1" smtClean="0"/>
              <a:t>ather</a:t>
            </a:r>
            <a:r>
              <a:rPr lang="en-US" sz="3600" b="1" dirty="0" smtClean="0"/>
              <a:t> </a:t>
            </a:r>
            <a:r>
              <a:rPr lang="en-US" sz="3600" b="1" dirty="0" err="1" smtClean="0"/>
              <a:t>cuntrys</a:t>
            </a:r>
            <a:r>
              <a:rPr lang="en-US" sz="3600" b="1" dirty="0" smtClean="0"/>
              <a:t>.</a:t>
            </a:r>
            <a:r>
              <a:rPr lang="ru-RU" sz="3600" b="1" dirty="0" smtClean="0"/>
              <a:t/>
            </a:r>
            <a:br>
              <a:rPr lang="ru-RU" sz="3600" b="1" dirty="0" smtClean="0"/>
            </a:br>
            <a:r>
              <a:rPr lang="en-US" sz="3600" b="1" dirty="0" smtClean="0"/>
              <a:t>I no English well. I cans interview people and make </a:t>
            </a:r>
            <a:r>
              <a:rPr lang="en-US" sz="3600" b="1" dirty="0" err="1" smtClean="0"/>
              <a:t>intristin</a:t>
            </a:r>
            <a:r>
              <a:rPr lang="en-US" sz="3600" b="1" dirty="0" smtClean="0"/>
              <a:t> </a:t>
            </a:r>
            <a:r>
              <a:rPr lang="en-US" sz="3600" b="1" dirty="0" err="1" smtClean="0"/>
              <a:t>storys</a:t>
            </a:r>
            <a:r>
              <a:rPr lang="en-US" sz="3600" b="1" dirty="0" smtClean="0"/>
              <a:t>.</a:t>
            </a:r>
            <a:r>
              <a:rPr lang="ru-RU" sz="3600" b="1" dirty="0" smtClean="0"/>
              <a:t/>
            </a:r>
            <a:br>
              <a:rPr lang="ru-RU" sz="3600" b="1" dirty="0" smtClean="0"/>
            </a:br>
            <a:r>
              <a:rPr lang="en-US" sz="3600" b="1" dirty="0" smtClean="0"/>
              <a:t>Pleas help me to became a good </a:t>
            </a:r>
            <a:r>
              <a:rPr lang="en-US" sz="3600" b="1" dirty="0" err="1" smtClean="0"/>
              <a:t>korespondent</a:t>
            </a:r>
            <a:r>
              <a:rPr lang="en-US" sz="3600" b="1" dirty="0" smtClean="0"/>
              <a:t>.</a:t>
            </a:r>
            <a:r>
              <a:rPr lang="ru-RU" sz="3600" b="1" dirty="0" smtClean="0"/>
              <a:t/>
            </a:r>
            <a:br>
              <a:rPr lang="ru-RU" sz="3600" b="1" dirty="0" smtClean="0"/>
            </a:br>
            <a:r>
              <a:rPr lang="ru-RU" sz="3600" b="1" dirty="0" err="1" smtClean="0"/>
              <a:t>Sasha</a:t>
            </a:r>
            <a:r>
              <a:rPr lang="ru-RU" sz="3600" b="1" dirty="0" smtClean="0"/>
              <a:t>.</a:t>
            </a:r>
            <a:r>
              <a:rPr lang="ru-RU" sz="3600" dirty="0" smtClean="0"/>
              <a:t/>
            </a:r>
            <a:br>
              <a:rPr lang="ru-RU" sz="3600"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ru-RU" b="1" dirty="0" smtClean="0"/>
              <a:t/>
            </a:r>
            <a:br>
              <a:rPr lang="ru-RU" b="1" dirty="0" smtClean="0"/>
            </a:br>
            <a:endParaRPr lang="ru-RU" dirty="0"/>
          </a:p>
        </p:txBody>
      </p:sp>
      <p:pic>
        <p:nvPicPr>
          <p:cNvPr id="1026" name="Picture 2" descr="C:\Users\Иван\Desktop\error.jpg"/>
          <p:cNvPicPr>
            <a:picLocks noChangeAspect="1" noChangeArrowheads="1"/>
          </p:cNvPicPr>
          <p:nvPr/>
        </p:nvPicPr>
        <p:blipFill>
          <a:blip r:embed="rId2" cstate="print"/>
          <a:srcRect/>
          <a:stretch>
            <a:fillRect/>
          </a:stretch>
        </p:blipFill>
        <p:spPr bwMode="auto">
          <a:xfrm>
            <a:off x="7286644" y="0"/>
            <a:ext cx="1857356" cy="1857356"/>
          </a:xfrm>
          <a:prstGeom prst="rect">
            <a:avLst/>
          </a:prstGeom>
          <a:noFill/>
        </p:spPr>
      </p:pic>
    </p:spTree>
  </p:cSld>
  <p:clrMapOvr>
    <a:masterClrMapping/>
  </p:clrMapOvr>
  <p:transition>
    <p:dissolv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5654692"/>
          </a:xfrm>
        </p:spPr>
        <p:txBody>
          <a:bodyPr>
            <a:normAutofit fontScale="90000"/>
          </a:bodyPr>
          <a:lstStyle/>
          <a:p>
            <a:r>
              <a:rPr lang="en-US" sz="3100" b="1" dirty="0" smtClean="0"/>
              <a:t>Pooh and Piglet are writing a birthday card to Donkey. </a:t>
            </a:r>
            <a:r>
              <a:rPr lang="ru-RU" sz="3100" b="1" dirty="0" err="1" smtClean="0"/>
              <a:t>Help</a:t>
            </a:r>
            <a:r>
              <a:rPr lang="ru-RU" sz="3100" b="1" dirty="0" smtClean="0"/>
              <a:t> </a:t>
            </a:r>
            <a:r>
              <a:rPr lang="ru-RU" sz="3100" b="1" dirty="0" err="1" smtClean="0"/>
              <a:t>them</a:t>
            </a:r>
            <a:r>
              <a:rPr lang="en-US" sz="3100" b="1" dirty="0" smtClean="0"/>
              <a:t>, please</a:t>
            </a:r>
            <a:r>
              <a:rPr lang="ru-RU" sz="3100" b="1" dirty="0" smtClean="0"/>
              <a:t>!</a:t>
            </a:r>
            <a:br>
              <a:rPr lang="ru-RU" sz="3100" b="1" dirty="0" smtClean="0"/>
            </a:br>
            <a:r>
              <a:rPr lang="en-US" sz="3100" b="1" dirty="0" smtClean="0"/>
              <a:t>Dear ________________________________________,</a:t>
            </a:r>
            <a:r>
              <a:rPr lang="ru-RU" sz="3100" b="1" dirty="0" smtClean="0"/>
              <a:t/>
            </a:r>
            <a:br>
              <a:rPr lang="ru-RU" sz="3100" b="1" dirty="0" smtClean="0"/>
            </a:br>
            <a:r>
              <a:rPr lang="en-US" sz="3100" b="1" dirty="0" smtClean="0"/>
              <a:t>Congratulations on your ____________________________________</a:t>
            </a:r>
            <a:r>
              <a:rPr lang="ru-RU" sz="3100" b="1" dirty="0" smtClean="0"/>
              <a:t/>
            </a:r>
            <a:br>
              <a:rPr lang="ru-RU" sz="3100" b="1" dirty="0" smtClean="0"/>
            </a:br>
            <a:r>
              <a:rPr lang="en-US" sz="3100" b="1" dirty="0" smtClean="0"/>
              <a:t>and many ______________________________________________________</a:t>
            </a:r>
            <a:r>
              <a:rPr lang="ru-RU" sz="3100" b="1" dirty="0" smtClean="0"/>
              <a:t/>
            </a:r>
            <a:br>
              <a:rPr lang="ru-RU" sz="3100" b="1" dirty="0" smtClean="0"/>
            </a:br>
            <a:r>
              <a:rPr lang="ru-RU" sz="3100" b="1" dirty="0" err="1" smtClean="0"/>
              <a:t>Your</a:t>
            </a:r>
            <a:r>
              <a:rPr lang="ru-RU" sz="3100" b="1" dirty="0" smtClean="0"/>
              <a:t> _________________________________</a:t>
            </a:r>
            <a:br>
              <a:rPr lang="ru-RU" sz="3100" b="1" dirty="0" smtClean="0"/>
            </a:br>
            <a:r>
              <a:rPr lang="ru-RU" sz="3100" b="1" dirty="0" err="1" smtClean="0"/>
              <a:t>Piglet</a:t>
            </a:r>
            <a:r>
              <a:rPr lang="ru-RU" sz="3100" b="1" dirty="0" smtClean="0"/>
              <a:t> </a:t>
            </a:r>
            <a:r>
              <a:rPr lang="ru-RU" sz="3100" b="1" dirty="0" err="1" smtClean="0"/>
              <a:t>and</a:t>
            </a:r>
            <a:r>
              <a:rPr lang="ru-RU" sz="3100" b="1" dirty="0" smtClean="0"/>
              <a:t> _____________________________</a:t>
            </a:r>
            <a:r>
              <a:rPr lang="ru-RU" dirty="0" smtClean="0"/>
              <a:t/>
            </a:r>
            <a:br>
              <a:rPr lang="ru-RU" dirty="0" smtClean="0"/>
            </a:br>
            <a:endParaRPr lang="ru-RU" dirty="0"/>
          </a:p>
        </p:txBody>
      </p:sp>
      <p:pic>
        <p:nvPicPr>
          <p:cNvPr id="2050" name="Picture 2" descr="C:\Users\Иван\Desktop\highres_265792891.jpeg"/>
          <p:cNvPicPr>
            <a:picLocks noChangeAspect="1" noChangeArrowheads="1"/>
          </p:cNvPicPr>
          <p:nvPr/>
        </p:nvPicPr>
        <p:blipFill>
          <a:blip r:embed="rId2" cstate="print"/>
          <a:srcRect/>
          <a:stretch>
            <a:fillRect/>
          </a:stretch>
        </p:blipFill>
        <p:spPr bwMode="auto">
          <a:xfrm>
            <a:off x="6000760" y="2857496"/>
            <a:ext cx="2714644" cy="2331329"/>
          </a:xfrm>
          <a:prstGeom prst="rect">
            <a:avLst/>
          </a:prstGeom>
          <a:noFill/>
        </p:spPr>
      </p:pic>
    </p:spTree>
  </p:cSld>
  <p:clrMapOvr>
    <a:masterClrMapping/>
  </p:clrMapOvr>
  <p:transition>
    <p:dissolv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6"/>
          </a:lnRef>
          <a:fillRef idx="2">
            <a:schemeClr val="accent6"/>
          </a:fillRef>
          <a:effectRef idx="1">
            <a:schemeClr val="accent6"/>
          </a:effectRef>
          <a:fontRef idx="minor">
            <a:schemeClr val="dk1"/>
          </a:fontRef>
        </p:style>
        <p:txBody>
          <a:bodyPr>
            <a:normAutofit fontScale="90000"/>
          </a:bodyPr>
          <a:lstStyle/>
          <a:p>
            <a:r>
              <a:rPr lang="ru-RU" b="1" dirty="0" smtClean="0"/>
              <a:t>Письмо и письменная речь</a:t>
            </a:r>
            <a:endParaRPr lang="en-US" b="1" dirty="0"/>
          </a:p>
        </p:txBody>
      </p:sp>
      <p:sp>
        <p:nvSpPr>
          <p:cNvPr id="3" name="Content Placeholder 2"/>
          <p:cNvSpPr>
            <a:spLocks noGrp="1"/>
          </p:cNvSpPr>
          <p:nvPr>
            <p:ph idx="1"/>
          </p:nvPr>
        </p:nvSpPr>
        <p:spPr>
          <a:xfrm>
            <a:off x="642910" y="1428736"/>
            <a:ext cx="8093365" cy="4581150"/>
          </a:xfrm>
        </p:spPr>
        <p:txBody>
          <a:bodyPr/>
          <a:lstStyle/>
          <a:p>
            <a:pPr>
              <a:buNone/>
            </a:pPr>
            <a:endParaRPr lang="en-US" dirty="0" smtClean="0"/>
          </a:p>
          <a:p>
            <a:r>
              <a:rPr lang="ru-RU" b="1" dirty="0" smtClean="0"/>
              <a:t>Что такое </a:t>
            </a:r>
            <a:r>
              <a:rPr lang="ru-RU" b="1" dirty="0" smtClean="0">
                <a:solidFill>
                  <a:srgbClr val="FFC000"/>
                </a:solidFill>
              </a:rPr>
              <a:t>«письмо»? </a:t>
            </a:r>
            <a:r>
              <a:rPr lang="ru-RU" b="1" dirty="0" smtClean="0"/>
              <a:t>В словаре лингвистических терминов О.С. Ахмановой письмо определяется как </a:t>
            </a:r>
            <a:r>
              <a:rPr lang="ru-RU" b="1" dirty="0" smtClean="0">
                <a:solidFill>
                  <a:srgbClr val="FF9E1D"/>
                </a:solidFill>
              </a:rPr>
              <a:t>« дополнительное к звуковой речи средство общения при помощи системы графических знаков, позволяющих фиксировать речь для передачи её на расстояние, для сохранения её произведений во времени». </a:t>
            </a:r>
            <a:endParaRPr lang="ru-RU" dirty="0" smtClean="0">
              <a:solidFill>
                <a:srgbClr val="FF9E1D"/>
              </a:solidFill>
            </a:endParaRPr>
          </a:p>
          <a:p>
            <a:endParaRPr lang="en-US" dirty="0" smtClean="0"/>
          </a:p>
          <a:p>
            <a:endParaRPr lang="en-US" dirty="0"/>
          </a:p>
        </p:txBody>
      </p:sp>
    </p:spTree>
    <p:extLst>
      <p:ext uri="{BB962C8B-B14F-4D97-AF65-F5344CB8AC3E}">
        <p14:creationId xmlns:p14="http://schemas.microsoft.com/office/powerpoint/2010/main" xmlns="" val="4103309497"/>
      </p:ext>
    </p:extLst>
  </p:cSld>
  <p:clrMapOvr>
    <a:masterClrMapping/>
  </p:clrMapOvr>
  <p:transition>
    <p:dissolv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Slide Title</a:t>
            </a:r>
            <a:endParaRPr lang="en-US" dirty="0"/>
          </a:p>
        </p:txBody>
      </p:sp>
      <p:sp>
        <p:nvSpPr>
          <p:cNvPr id="5" name="Content Placeholder 4"/>
          <p:cNvSpPr>
            <a:spLocks noGrp="1"/>
          </p:cNvSpPr>
          <p:nvPr>
            <p:ph idx="1"/>
          </p:nvPr>
        </p:nvSpPr>
        <p:spPr/>
        <p:txBody>
          <a:bodyPr>
            <a:normAutofit fontScale="92500" lnSpcReduction="10000"/>
          </a:bodyPr>
          <a:lstStyle/>
          <a:p>
            <a:r>
              <a:rPr lang="ru-RU" b="1" dirty="0" smtClean="0">
                <a:solidFill>
                  <a:srgbClr val="FF9E1D"/>
                </a:solidFill>
              </a:rPr>
              <a:t>Письмо-</a:t>
            </a:r>
            <a:r>
              <a:rPr lang="ru-RU" b="1" dirty="0" smtClean="0"/>
              <a:t> понятие более широкое, чем </a:t>
            </a:r>
            <a:r>
              <a:rPr lang="ru-RU" b="1" dirty="0" smtClean="0">
                <a:solidFill>
                  <a:srgbClr val="FF9E1D"/>
                </a:solidFill>
              </a:rPr>
              <a:t>письменная речь </a:t>
            </a:r>
            <a:r>
              <a:rPr lang="ru-RU" b="1" dirty="0" smtClean="0"/>
              <a:t>и включает:</a:t>
            </a:r>
            <a:endParaRPr lang="ru-RU" dirty="0" smtClean="0"/>
          </a:p>
          <a:p>
            <a:pPr lvl="0"/>
            <a:r>
              <a:rPr lang="ru-RU" b="1" dirty="0" smtClean="0">
                <a:solidFill>
                  <a:srgbClr val="FF9E1D"/>
                </a:solidFill>
              </a:rPr>
              <a:t>графику-</a:t>
            </a:r>
            <a:r>
              <a:rPr lang="ru-RU" b="1" dirty="0" smtClean="0"/>
              <a:t> систему знаков графем;</a:t>
            </a:r>
            <a:endParaRPr lang="ru-RU" dirty="0" smtClean="0"/>
          </a:p>
          <a:p>
            <a:pPr lvl="0"/>
            <a:r>
              <a:rPr lang="ru-RU" b="1" dirty="0" smtClean="0">
                <a:solidFill>
                  <a:srgbClr val="FF9E1D"/>
                </a:solidFill>
              </a:rPr>
              <a:t>орфографию</a:t>
            </a:r>
            <a:r>
              <a:rPr lang="ru-RU" b="1" dirty="0" smtClean="0"/>
              <a:t> – правописание, систему правил использования знаков;</a:t>
            </a:r>
            <a:endParaRPr lang="ru-RU" dirty="0" smtClean="0"/>
          </a:p>
          <a:p>
            <a:pPr lvl="0"/>
            <a:r>
              <a:rPr lang="ru-RU" b="1" dirty="0" smtClean="0">
                <a:solidFill>
                  <a:srgbClr val="FF9E1D"/>
                </a:solidFill>
              </a:rPr>
              <a:t>запись</a:t>
            </a:r>
            <a:r>
              <a:rPr lang="ru-RU" b="1" dirty="0" smtClean="0"/>
              <a:t> – письменную фиксацию языковых </a:t>
            </a:r>
            <a:r>
              <a:rPr lang="ru-RU" b="1" smtClean="0"/>
              <a:t>единиц разной </a:t>
            </a:r>
            <a:r>
              <a:rPr lang="ru-RU" b="1" dirty="0" smtClean="0"/>
              <a:t>протяжённости;</a:t>
            </a:r>
            <a:endParaRPr lang="ru-RU" dirty="0" smtClean="0"/>
          </a:p>
          <a:p>
            <a:pPr lvl="0"/>
            <a:r>
              <a:rPr lang="ru-RU" b="1" dirty="0" smtClean="0">
                <a:solidFill>
                  <a:srgbClr val="FF9E1D"/>
                </a:solidFill>
              </a:rPr>
              <a:t>письменную речь </a:t>
            </a:r>
            <a:r>
              <a:rPr lang="ru-RU" b="1" dirty="0" smtClean="0"/>
              <a:t>– письменную фиксацию устного высказывания для решения определённой коммуникативной задачи.</a:t>
            </a:r>
            <a:endParaRPr lang="ru-RU" dirty="0" smtClean="0"/>
          </a:p>
          <a:p>
            <a:pPr>
              <a:buNone/>
            </a:pPr>
            <a:endParaRPr lang="en-US" dirty="0" smtClean="0"/>
          </a:p>
        </p:txBody>
      </p:sp>
      <p:pic>
        <p:nvPicPr>
          <p:cNvPr id="2050" name="Picture 2" descr="C:\Users\Иван\Desktop\987hsrt.jpg"/>
          <p:cNvPicPr>
            <a:picLocks noChangeAspect="1" noChangeArrowheads="1"/>
          </p:cNvPicPr>
          <p:nvPr/>
        </p:nvPicPr>
        <p:blipFill>
          <a:blip r:embed="rId3"/>
          <a:srcRect/>
          <a:stretch>
            <a:fillRect/>
          </a:stretch>
        </p:blipFill>
        <p:spPr bwMode="auto">
          <a:xfrm>
            <a:off x="1714480" y="0"/>
            <a:ext cx="2100225" cy="1400150"/>
          </a:xfrm>
          <a:prstGeom prst="rect">
            <a:avLst/>
          </a:prstGeom>
          <a:noFill/>
        </p:spPr>
      </p:pic>
      <p:pic>
        <p:nvPicPr>
          <p:cNvPr id="2051" name="Picture 3" descr="C:\Users\Иван\Desktop\image.jpg"/>
          <p:cNvPicPr>
            <a:picLocks noChangeAspect="1" noChangeArrowheads="1"/>
          </p:cNvPicPr>
          <p:nvPr/>
        </p:nvPicPr>
        <p:blipFill>
          <a:blip r:embed="rId4" cstate="print"/>
          <a:srcRect/>
          <a:stretch>
            <a:fillRect/>
          </a:stretch>
        </p:blipFill>
        <p:spPr bwMode="auto">
          <a:xfrm>
            <a:off x="7429520" y="5712780"/>
            <a:ext cx="1455384" cy="1145220"/>
          </a:xfrm>
          <a:prstGeom prst="rect">
            <a:avLst/>
          </a:prstGeom>
          <a:noFill/>
        </p:spPr>
      </p:pic>
    </p:spTree>
    <p:extLst>
      <p:ext uri="{BB962C8B-B14F-4D97-AF65-F5344CB8AC3E}">
        <p14:creationId xmlns:p14="http://schemas.microsoft.com/office/powerpoint/2010/main" xmlns="" val="1101633878"/>
      </p:ext>
    </p:extLst>
  </p:cSld>
  <p:clrMapOvr>
    <a:masterClrMapping/>
  </p:clrMapOvr>
  <p:transition>
    <p:dissolv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4940312"/>
          </a:xfrm>
        </p:spPr>
        <p:txBody>
          <a:bodyPr>
            <a:normAutofit fontScale="90000"/>
          </a:bodyPr>
          <a:lstStyle/>
          <a:p>
            <a:r>
              <a:rPr lang="ru-RU" b="1" dirty="0" smtClean="0"/>
              <a:t>В практике обучения под </a:t>
            </a:r>
            <a:r>
              <a:rPr lang="ru-RU" b="1" dirty="0" smtClean="0">
                <a:solidFill>
                  <a:srgbClr val="FF9E1D"/>
                </a:solidFill>
              </a:rPr>
              <a:t>письмом </a:t>
            </a:r>
            <a:r>
              <a:rPr lang="ru-RU" b="1" dirty="0" smtClean="0"/>
              <a:t>понимают технологический, или процессуальный аспект</a:t>
            </a:r>
            <a:r>
              <a:rPr lang="ru-RU" b="1" dirty="0" smtClean="0">
                <a:solidFill>
                  <a:srgbClr val="FF9E1D"/>
                </a:solidFill>
              </a:rPr>
              <a:t>, а под письменной речью – </a:t>
            </a:r>
            <a:r>
              <a:rPr lang="ru-RU" b="1" dirty="0" smtClean="0"/>
              <a:t>сложную творческую деятельность, направленную на выражение мыслей в письменной форме.</a:t>
            </a:r>
            <a:r>
              <a:rPr lang="ru-RU" dirty="0" smtClean="0"/>
              <a:t/>
            </a:r>
            <a:br>
              <a:rPr lang="ru-RU" dirty="0" smtClean="0"/>
            </a:br>
            <a:endParaRPr lang="ru-RU" dirty="0"/>
          </a:p>
        </p:txBody>
      </p:sp>
      <p:sp>
        <p:nvSpPr>
          <p:cNvPr id="3073"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0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В практике обучения под письмом понимают технологический, или процессуальный аспект, а под письменной речью – сложную творческую деятельность, направленную на выражение мыслей в письменной форме.</a:t>
            </a: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
        <p:nvSpPr>
          <p:cNvPr id="3074"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0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В практике обучения под письмом понимают технологический, или процессуальный аспект, а под письменной речью – сложную творческую деятельность, направленную на выражение мыслей в письменной форме.</a:t>
            </a: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pic>
        <p:nvPicPr>
          <p:cNvPr id="3075" name="Picture 3" descr="C:\Users\Иван\Desktop\diktant.jpg"/>
          <p:cNvPicPr>
            <a:picLocks noChangeAspect="1" noChangeArrowheads="1"/>
          </p:cNvPicPr>
          <p:nvPr/>
        </p:nvPicPr>
        <p:blipFill>
          <a:blip r:embed="rId2" cstate="print"/>
          <a:srcRect/>
          <a:stretch>
            <a:fillRect/>
          </a:stretch>
        </p:blipFill>
        <p:spPr bwMode="auto">
          <a:xfrm>
            <a:off x="0" y="5179293"/>
            <a:ext cx="2995573" cy="1678707"/>
          </a:xfrm>
          <a:prstGeom prst="rect">
            <a:avLst/>
          </a:prstGeom>
          <a:noFill/>
        </p:spPr>
      </p:pic>
    </p:spTree>
  </p:cSld>
  <p:clrMapOvr>
    <a:masterClrMapping/>
  </p:clrMapOvr>
  <p:transition>
    <p:dissolv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571868" y="571480"/>
            <a:ext cx="5214974" cy="4786346"/>
          </a:xfrm>
        </p:spPr>
        <p:txBody>
          <a:bodyPr>
            <a:normAutofit/>
          </a:bodyPr>
          <a:lstStyle/>
          <a:p>
            <a:r>
              <a:rPr lang="ru-RU" sz="3200" dirty="0" smtClean="0"/>
              <a:t>Письмо длительное время считалось </a:t>
            </a:r>
            <a:br>
              <a:rPr lang="ru-RU" sz="3200" dirty="0" smtClean="0"/>
            </a:br>
            <a:r>
              <a:rPr lang="ru-RU" sz="3200" b="1" dirty="0" smtClean="0">
                <a:solidFill>
                  <a:srgbClr val="9E0000"/>
                </a:solidFill>
              </a:rPr>
              <a:t>«золушкой методики»</a:t>
            </a:r>
            <a:r>
              <a:rPr lang="ru-RU" sz="3200" dirty="0" smtClean="0"/>
              <a:t>,что, по мнению Е.И. </a:t>
            </a:r>
            <a:r>
              <a:rPr lang="ru-RU" sz="3200" dirty="0" err="1" smtClean="0"/>
              <a:t>Пассова</a:t>
            </a:r>
            <a:r>
              <a:rPr lang="ru-RU" sz="3200" dirty="0" smtClean="0"/>
              <a:t>, было стратегическим просчётом</a:t>
            </a:r>
            <a:endParaRPr lang="ru-RU" sz="3200" dirty="0"/>
          </a:p>
        </p:txBody>
      </p:sp>
      <p:sp>
        <p:nvSpPr>
          <p:cNvPr id="1026" name="AutoShape 2" descr="C:\Documents and Settings\User\%D0%A0%D0%B0%D0%B1%D0%BE%D1%87%D0%B8%D0%B9 %D1%81%D1%82%D0%BE%D0%BB\83.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028" name="AutoShape 4" descr="C:\Documents and Settings\User\%D0%A0%D0%B0%D0%B1%D0%BE%D1%87%D0%B8%D0%B9 %D1%81%D1%82%D0%BE%D0%BB\83.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030" name="AutoShape 6" descr="C:\Documents and Settings\User\%D0%A0%D0%B0%D0%B1%D0%BE%D1%87%D0%B8%D0%B9 %D1%81%D1%82%D0%BE%D0%BB\83.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2050" name="AutoShape 2" descr="C:\Documents and Settings\User\%D0%A0%D0%B0%D0%B1%D0%BE%D1%87%D0%B8%D0%B9 %D1%81%D1%82%D0%BE%D0%BB\83 (1) (1).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2052" name="AutoShape 4" descr="C:\Documents and Settings\User\%D0%A0%D0%B0%D0%B1%D0%BE%D1%87%D0%B8%D0%B9 %D1%81%D1%82%D0%BE%D0%BB\83 (1) (1).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3" name="Picture 2" descr="C:\Documents and Settings\User\Рабочий стол\83.jpg"/>
          <p:cNvPicPr>
            <a:picLocks noChangeAspect="1" noChangeArrowheads="1"/>
          </p:cNvPicPr>
          <p:nvPr/>
        </p:nvPicPr>
        <p:blipFill>
          <a:blip r:embed="rId2" cstate="print"/>
          <a:srcRect/>
          <a:stretch>
            <a:fillRect/>
          </a:stretch>
        </p:blipFill>
        <p:spPr bwMode="auto">
          <a:xfrm>
            <a:off x="0" y="500042"/>
            <a:ext cx="3405187" cy="5236031"/>
          </a:xfrm>
          <a:prstGeom prst="rect">
            <a:avLst/>
          </a:prstGeom>
          <a:noFill/>
        </p:spPr>
      </p:pic>
    </p:spTree>
  </p:cSld>
  <p:clrMapOvr>
    <a:masterClrMapping/>
  </p:clrMapOvr>
  <p:transition>
    <p:dissolv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5011750"/>
          </a:xfrm>
        </p:spPr>
        <p:txBody>
          <a:bodyPr>
            <a:normAutofit fontScale="90000"/>
          </a:bodyPr>
          <a:lstStyle/>
          <a:p>
            <a:r>
              <a:rPr lang="ru-RU" b="1" dirty="0" smtClean="0"/>
              <a:t>По данным психологов, услышанный материал усваивается </a:t>
            </a:r>
            <a:r>
              <a:rPr lang="ru-RU" b="1" dirty="0" smtClean="0">
                <a:solidFill>
                  <a:srgbClr val="C00000"/>
                </a:solidFill>
              </a:rPr>
              <a:t>на 10%, </a:t>
            </a:r>
            <a:r>
              <a:rPr lang="ru-RU" b="1" dirty="0" smtClean="0"/>
              <a:t>увиденный </a:t>
            </a:r>
            <a:r>
              <a:rPr lang="ru-RU" b="1" dirty="0" smtClean="0">
                <a:solidFill>
                  <a:srgbClr val="C00000"/>
                </a:solidFill>
              </a:rPr>
              <a:t>на 20%, </a:t>
            </a:r>
            <a:r>
              <a:rPr lang="ru-RU" b="1" dirty="0" smtClean="0"/>
              <a:t>услышанный и увиденный </a:t>
            </a:r>
            <a:r>
              <a:rPr lang="ru-RU" b="1" dirty="0" smtClean="0">
                <a:solidFill>
                  <a:srgbClr val="C00000"/>
                </a:solidFill>
              </a:rPr>
              <a:t>на 30%, </a:t>
            </a:r>
            <a:r>
              <a:rPr lang="ru-RU" b="1" dirty="0" smtClean="0"/>
              <a:t>записанный </a:t>
            </a:r>
            <a:r>
              <a:rPr lang="ru-RU" b="1" dirty="0" smtClean="0">
                <a:solidFill>
                  <a:srgbClr val="C00000"/>
                </a:solidFill>
              </a:rPr>
              <a:t>на 50%, </a:t>
            </a:r>
            <a:r>
              <a:rPr lang="ru-RU" b="1" dirty="0" smtClean="0"/>
              <a:t>при проговаривании </a:t>
            </a:r>
            <a:r>
              <a:rPr lang="ru-RU" b="1" dirty="0" smtClean="0">
                <a:solidFill>
                  <a:srgbClr val="C00000"/>
                </a:solidFill>
              </a:rPr>
              <a:t>на 70%, </a:t>
            </a:r>
            <a:r>
              <a:rPr lang="ru-RU" b="1" dirty="0" smtClean="0"/>
              <a:t>при обучении другого </a:t>
            </a:r>
            <a:r>
              <a:rPr lang="ru-RU" b="1" dirty="0" smtClean="0">
                <a:solidFill>
                  <a:srgbClr val="C00000"/>
                </a:solidFill>
              </a:rPr>
              <a:t>на 90</a:t>
            </a:r>
            <a:r>
              <a:rPr lang="ru-RU" b="1" smtClean="0">
                <a:solidFill>
                  <a:srgbClr val="C00000"/>
                </a:solidFill>
              </a:rPr>
              <a:t>%. </a:t>
            </a:r>
            <a:endParaRPr lang="ru-RU" dirty="0"/>
          </a:p>
        </p:txBody>
      </p:sp>
    </p:spTree>
  </p:cSld>
  <p:clrMapOvr>
    <a:masterClrMapping/>
  </p:clrMapOvr>
  <p:transition>
    <p:dissolv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8229600" cy="1571612"/>
          </a:xfrm>
        </p:spPr>
        <p:txBody>
          <a:bodyPr>
            <a:normAutofit/>
          </a:bodyPr>
          <a:lstStyle/>
          <a:p>
            <a:r>
              <a:rPr lang="ru-RU" sz="3200" b="1" dirty="0" smtClean="0"/>
              <a:t>В последние годы роль письма в обучении иностранному языку постепенно повышается</a:t>
            </a:r>
            <a:endParaRPr lang="ru-RU" sz="3200" b="1" dirty="0"/>
          </a:p>
        </p:txBody>
      </p:sp>
      <p:sp>
        <p:nvSpPr>
          <p:cNvPr id="3" name="Содержимое 2"/>
          <p:cNvSpPr>
            <a:spLocks noGrp="1"/>
          </p:cNvSpPr>
          <p:nvPr>
            <p:ph sz="half" idx="1"/>
          </p:nvPr>
        </p:nvSpPr>
        <p:spPr/>
        <p:txBody>
          <a:bodyPr>
            <a:normAutofit fontScale="92500"/>
          </a:bodyPr>
          <a:lstStyle/>
          <a:p>
            <a:r>
              <a:rPr lang="ru-RU" dirty="0" smtClean="0"/>
              <a:t>Путешествия</a:t>
            </a:r>
          </a:p>
          <a:p>
            <a:r>
              <a:rPr lang="ru-RU" dirty="0" smtClean="0"/>
              <a:t>Работа в  иностранных фирмах</a:t>
            </a:r>
          </a:p>
          <a:p>
            <a:r>
              <a:rPr lang="ru-RU" dirty="0" smtClean="0"/>
              <a:t>Участие в международных конференциях и программах обмена</a:t>
            </a:r>
          </a:p>
          <a:p>
            <a:r>
              <a:rPr lang="ru-RU" dirty="0" smtClean="0"/>
              <a:t>Общение через Интернет</a:t>
            </a:r>
            <a:endParaRPr lang="ru-RU" dirty="0"/>
          </a:p>
        </p:txBody>
      </p:sp>
      <p:sp>
        <p:nvSpPr>
          <p:cNvPr id="4" name="Содержимое 3"/>
          <p:cNvSpPr>
            <a:spLocks noGrp="1"/>
          </p:cNvSpPr>
          <p:nvPr>
            <p:ph sz="half" idx="2"/>
          </p:nvPr>
        </p:nvSpPr>
        <p:spPr>
          <a:xfrm>
            <a:off x="5286380" y="1785926"/>
            <a:ext cx="3400420" cy="3714777"/>
          </a:xfrm>
        </p:spPr>
        <p:txBody>
          <a:bodyPr>
            <a:normAutofit fontScale="92500"/>
          </a:bodyPr>
          <a:lstStyle/>
          <a:p>
            <a:r>
              <a:rPr lang="ru-RU" dirty="0" smtClean="0"/>
              <a:t>Вести деловую переписку</a:t>
            </a:r>
          </a:p>
          <a:p>
            <a:r>
              <a:rPr lang="ru-RU" dirty="0" smtClean="0"/>
              <a:t>Умение заполнять анкеты и декларации</a:t>
            </a:r>
          </a:p>
          <a:p>
            <a:r>
              <a:rPr lang="ru-RU" dirty="0" smtClean="0"/>
              <a:t>Составлять резюме</a:t>
            </a:r>
          </a:p>
          <a:p>
            <a:r>
              <a:rPr lang="ru-RU" dirty="0" smtClean="0"/>
              <a:t>Писать эссе и доклады</a:t>
            </a:r>
          </a:p>
          <a:p>
            <a:endParaRPr lang="ru-RU" dirty="0" smtClean="0"/>
          </a:p>
          <a:p>
            <a:endParaRPr lang="ru-RU" dirty="0"/>
          </a:p>
        </p:txBody>
      </p:sp>
      <p:sp>
        <p:nvSpPr>
          <p:cNvPr id="6" name="Выгнутая вверх стрелка 5"/>
          <p:cNvSpPr/>
          <p:nvPr/>
        </p:nvSpPr>
        <p:spPr>
          <a:xfrm>
            <a:off x="4214810" y="3714752"/>
            <a:ext cx="1216152" cy="731520"/>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7" name="Выгнутая вверх стрелка 6"/>
          <p:cNvSpPr/>
          <p:nvPr/>
        </p:nvSpPr>
        <p:spPr>
          <a:xfrm>
            <a:off x="3929058" y="2714620"/>
            <a:ext cx="1216152" cy="731520"/>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pic>
        <p:nvPicPr>
          <p:cNvPr id="15361" name="Picture 1" descr="C:\Users\Иван\Desktop\unnamed.jpg"/>
          <p:cNvPicPr>
            <a:picLocks noChangeAspect="1" noChangeArrowheads="1"/>
          </p:cNvPicPr>
          <p:nvPr/>
        </p:nvPicPr>
        <p:blipFill>
          <a:blip r:embed="rId2" cstate="print"/>
          <a:srcRect/>
          <a:stretch>
            <a:fillRect/>
          </a:stretch>
        </p:blipFill>
        <p:spPr bwMode="auto">
          <a:xfrm>
            <a:off x="3929058" y="4500570"/>
            <a:ext cx="1376324" cy="1376324"/>
          </a:xfrm>
          <a:prstGeom prst="rect">
            <a:avLst/>
          </a:prstGeom>
          <a:noFill/>
        </p:spPr>
      </p:pic>
    </p:spTree>
  </p:cSld>
  <p:clrMapOvr>
    <a:masterClrMapping/>
  </p:clrMapOvr>
  <p:transition>
    <p:dissolve/>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599</TotalTime>
  <Words>521</Words>
  <Application>Microsoft Office PowerPoint</Application>
  <PresentationFormat>Экран (4:3)</PresentationFormat>
  <Paragraphs>53</Paragraphs>
  <Slides>36</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36</vt:i4>
      </vt:variant>
    </vt:vector>
  </HeadingPairs>
  <TitlesOfParts>
    <vt:vector size="37" baseType="lpstr">
      <vt:lpstr>Office Theme</vt:lpstr>
      <vt:lpstr>Развитие навыков письменной речи        на уроках английского языка </vt:lpstr>
      <vt:lpstr>«Если устную речь считать арифметикой речи из-за её конкретики, то письменная речь, в силу своей абстрактности, будет алгеброй речи» Л. С. Выготский </vt:lpstr>
      <vt:lpstr>Слайд 3</vt:lpstr>
      <vt:lpstr>Письмо и письменная речь</vt:lpstr>
      <vt:lpstr>Slide Title</vt:lpstr>
      <vt:lpstr>В практике обучения под письмом понимают технологический, или процессуальный аспект, а под письменной речью – сложную творческую деятельность, направленную на выражение мыслей в письменной форме. </vt:lpstr>
      <vt:lpstr>Письмо длительное время считалось  «золушкой методики»,что, по мнению Е.И. Пассова, было стратегическим просчётом</vt:lpstr>
      <vt:lpstr>По данным психологов, услышанный материал усваивается на 10%, увиденный на 20%, услышанный и увиденный на 30%, записанный на 50%, при проговаривании на 70%, при обучении другого на 90%. </vt:lpstr>
      <vt:lpstr>В последние годы роль письма в обучении иностранному языку постепенно повышается</vt:lpstr>
      <vt:lpstr>Необходимо уметь выражать мысли и идеи в письменной форме, владея основами композиции, зная стилевые особенности и следуя определённым правилам организации письменного текста</vt:lpstr>
      <vt:lpstr>  В результате изучения иностранного языка на базовом уровне ученик в области письма должен обладать следующими коммуникативными умениями</vt:lpstr>
      <vt:lpstr>1. писать личное письмо,  2. заполнять анкеты, бланки;  3. излагать сведения о себе в форме, принятой в англоязычных странах (автобиография/резюме); 4. составлять план, тезисы устного/письменного сообщения, в том числе на основе выписок из текста</vt:lpstr>
      <vt:lpstr>5. расспрашивать в личном письме о новостях и сообщать их;  6. рассказывать об отдельных фактах/событиях своей жизни,   выражая свои суждения и чувства;  7.описывать свои планы на будущее.</vt:lpstr>
      <vt:lpstr>    В обучении письму выделяют                       4 этапа: 1. обучение графики; 2.обучение орфографии; 3. обучение различным формам записи (запись основных идей, ключевых предложений, составление плана, выписывание опорных слов, расширение и сокращение текстов, составление тезисов);   </vt:lpstr>
      <vt:lpstr>4. овладение письменной речью, как средством коммуникации (написание резюме, писем, статей; рецензий  на книги, выставки или фильмы; инструкций, репортажей  и т.д.) </vt:lpstr>
      <vt:lpstr>        Обучение графики происходит                  в такой последовательности:  1. показ буквы (прописной и строчной)        2. медленное написание буквы учителем на доске с необходимыми пояснениями </vt:lpstr>
      <vt:lpstr>3. Вторичное написание буквы с заданием учащимся воспроизводить движение в воздухе за учителем. 4. Написание буквы детьми в рабочих тетрадях. </vt:lpstr>
      <vt:lpstr> Упражнения для формирования каллиграфических навыков.  1. Найди в каждом слове одинаковые буквы, выпиши одну из них, припиши к ней заглавную.  Пример: little – tT Ann, five, kitten, scrabble, bicycle, doll, Granny, nine, mother, roller-skate, sister, brother.  </vt:lpstr>
      <vt:lpstr>Найди в каждом ряду слово, отличное от остальных и запиши его:  1) toy toy toy toy boy toy toy toy toy toy  2) walk work work work work work work  3) can can can can can can can can can car 4) nice nice nice mice nice nice nice nice  </vt:lpstr>
      <vt:lpstr>Найди в каждом слове одинаковые буквы, выпиши одну из них, припиши к ней маленькую:  Пример:   BRITAIN – Ii GREEN, WILLY, THREE, TELEPHONE, ENGINEER, OFFICER, DOCTOR, VOLLEYBALL, THERE, WHERE       </vt:lpstr>
      <vt:lpstr>Задание.   Заполните алфавитный ряд AB__D__FG__I__KL__NO__Q___ST__V__X__Z</vt:lpstr>
      <vt:lpstr>Игровые приёмы для закрепления.  «Отгадайка»  Учитель или ученик пишет в воздухе задуманную букву, остальные отгадывают.  «Клякса»   Часть букв размыта, ученики должны узнать буквы целиком.  « Помогите!»   Помогите большой букве найти её маленькую сестрёнку. B         R        P          O              S                     K                V             G   s         v         b            g                   r                o                  p              k       «Алфавитный суп»  Буквы алфавита складываются в красивую миску. Дети  по очереди подходят, достают любую букву, записывают её на доске.(прописную и строчную). Другие дети называют её  вслух. </vt:lpstr>
      <vt:lpstr>«Немой диктант»    Учитель показывает картинки, где слова, обозначающие их названия, уже известны детям. Дети записывают первую букву.     </vt:lpstr>
      <vt:lpstr>Орфография Упражнения и задания на формирование орфографических навыков: Рифмовка слов Группировка слов на основе фонемных соответствий Вставить пропущенные буквы в словах Закончить начатые слова Найдите данную букву в словах, выпишите эти слова К транскрипции слова подберите его написание Найдите ошибки в данных словах/предложениях Спишите слова  </vt:lpstr>
      <vt:lpstr>   Само-диктант Словарный диктант/контрольный диктант. Немой диктант. Буквы в словах перепутаны. Распутайте их, запишите слова, прочитайте их вслух (etp-pet,iflm-film, ettx-text)    </vt:lpstr>
      <vt:lpstr>Письмо не должно быть навязчивым. Можно и нужно использовать игровые технологии.  Пока дети не способны создать письменно текст, пусть заполняют пропуски в тексте, желательно с опорой на картинку. Например: Tom likes to play. He has got many toys. This is his ……… . This is his … …. . This is his … …. . They are his favourite toys .   </vt:lpstr>
      <vt:lpstr>     Эффективна переделка текстов – образцов, например:  Winnie-the-pooh is the bear.  His fur is brown. He likes honey. He lives in a house. Задание:  Tony - the rabbit. Работа ученика: Tony is a rabbit. He likes carrots. His fur is grey. He lives in a shed.     </vt:lpstr>
      <vt:lpstr>  Увлекательна письменная игра на порядок слов. На доске запись  Who?  V (глагол-сказуемое) Where? When?  Дети передают листок друг другу, один пишет слово, отвечающее на Who? и сворачивает написанное, другой пишет глагол и т. д. Читать получившиеся ответы очень увлекательно.    </vt:lpstr>
      <vt:lpstr> Дежурная буква (цель – формирование осознания места буквы в слове)  Преподаватель говорит: «Сегодня  у нас дежурная буква Оо, она стоит на первом (или втором,  и т. п.) месте. Кто напишет больше слов, в которых буква Оо стоит на первом(втором и т. п.) месте?  </vt:lpstr>
      <vt:lpstr>   Расчёска Класс делится на 2-3 команды. На доске для каждой  команды пишется длинное слово. Представители команд по очереди подбегают к доске и пишут слова, начинающиеся с букв записанных по вертикали. Выигрывает та команда, которая первой и правильно записала слова. </vt:lpstr>
      <vt:lpstr>Слова невидимки Выбирается ведущий. Его задача - написать слово. Но слово он «пишет» в воздухе. Задача остальных записать слова в тетрадь</vt:lpstr>
      <vt:lpstr>После успешного овладения орфографией ученикам предлагаются задания, нацеленные на развитие умений самостоятельно высказываться – это упражнения на подстановку, на трансформацию речевого образца, на расширение или сокращение высказывания. </vt:lpstr>
      <vt:lpstr> Send an e-mail to your pen-friend from Mexico about your best friend Hi Gonzalo! Thank you for your e-mail about your school and friends. My best friend is _______________________________________________________________________ _______________________________________________________________________ _______________________________________________ Please write me back soon! Best wishes, Sandra. Sandra@com.ua </vt:lpstr>
      <vt:lpstr> Do you carry a heavy school bag to school? What do you have in it? ____________________________________________________________________________________ ____________________________________________________________________________________ ____________________________________________________________________________________ ____________________________________________________________________________________ </vt:lpstr>
      <vt:lpstr>       Here is a letter to the editor with lots of mistakes. Correct them to send it later. Dear editer, I want to be a korespondent and travell to ather cuntrys. I no English well. I cans interview people and make intristin storys. Pleas help me to became a good korespondent. Sasha.        </vt:lpstr>
      <vt:lpstr>Pooh and Piglet are writing a birthday card to Donkey. Help them, please! Dear ________________________________________, Congratulations on your ____________________________________ and many ______________________________________________________ Your _________________________________ Piglet and _____________________________ </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Julian</dc:creator>
  <cp:lastModifiedBy>Иван</cp:lastModifiedBy>
  <cp:revision>74</cp:revision>
  <dcterms:created xsi:type="dcterms:W3CDTF">2013-08-21T19:17:07Z</dcterms:created>
  <dcterms:modified xsi:type="dcterms:W3CDTF">2019-10-30T05:13:50Z</dcterms:modified>
</cp:coreProperties>
</file>