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3"/>
  </p:notesMasterIdLst>
  <p:sldIdLst>
    <p:sldId id="256" r:id="rId2"/>
    <p:sldId id="257" r:id="rId3"/>
    <p:sldId id="280" r:id="rId4"/>
    <p:sldId id="264" r:id="rId5"/>
    <p:sldId id="265" r:id="rId6"/>
    <p:sldId id="258" r:id="rId7"/>
    <p:sldId id="281" r:id="rId8"/>
    <p:sldId id="259" r:id="rId9"/>
    <p:sldId id="266" r:id="rId10"/>
    <p:sldId id="261" r:id="rId11"/>
    <p:sldId id="268" r:id="rId12"/>
    <p:sldId id="274" r:id="rId13"/>
    <p:sldId id="276" r:id="rId14"/>
    <p:sldId id="271" r:id="rId15"/>
    <p:sldId id="273" r:id="rId16"/>
    <p:sldId id="283" r:id="rId17"/>
    <p:sldId id="284" r:id="rId18"/>
    <p:sldId id="260" r:id="rId19"/>
    <p:sldId id="279" r:id="rId20"/>
    <p:sldId id="262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8" autoAdjust="0"/>
    <p:restoredTop sz="94660"/>
  </p:normalViewPr>
  <p:slideViewPr>
    <p:cSldViewPr>
      <p:cViewPr varScale="1">
        <p:scale>
          <a:sx n="66" d="100"/>
          <a:sy n="66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34793-C5B9-4905-9594-643896B3A7F3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4B819-3A66-4C73-9E63-E97169E0A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31AFA5-76E7-422F-91AB-663035E985B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CAD9BE-0668-437D-AE5D-E48926CDB609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690DA-FBDF-47C3-9760-020CA60C8F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9;&#1088;&#1086;&#1082;\&#1048;&#1079;-&#1084;&#1091;&#1083;&#1100;&#1090;&#1092;&#1080;&#1083;&#1100;&#1084;&#1086;&#1074;-&#1063;&#1077;&#1073;&#1091;&#1088;&#1072;&#1096;&#1082;&#1072;-&#1080;-&#1082;&#1088;&#1086;&#1082;&#1086;&#1076;&#1080;&#1083;-&#1043;&#1077;&#1085;&#1072;---&#1055;&#1077;&#1089;&#1077;&#1085;&#1082;&#1072;-&#1082;&#1088;&#1086;&#1082;&#1086;&#1076;&#1080;&#1083;&#1072;-&#1043;&#1077;&#1085;&#1099;-&#1084;&#1080;&#1085;&#1091;&#1089;&#1086;&#1074;&#1082;&#1072;(mp3-sait.info).mp3" TargetMode="Externa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C4\Desktop\&#1054;&#1090;&#1082;&#1088;&#1099;&#1090;&#1099;&#1081;%20&#1091;&#1088;&#1086;&#1082;%205\&#1091;&#1088;&#1086;&#1082;%20&#1050;&#1086;&#1084;&#1072;&#1088;&#1086;&#1074;&#1072;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Устный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счет в 5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учителя математики </a:t>
            </a:r>
          </a:p>
          <a:p>
            <a:r>
              <a:rPr lang="ru-RU" dirty="0" smtClean="0"/>
              <a:t>МБОУ Рождественская СОШ Комаровой Е.В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92363" y="1863725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велосипед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003800" y="18954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мотоцикл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924300" y="1916113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3366"/>
                </a:solidFill>
                <a:latin typeface="Arial" charset="0"/>
              </a:rPr>
              <a:t>мопед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484438" y="2781300"/>
            <a:ext cx="163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апельсин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003800" y="2781300"/>
            <a:ext cx="1160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лимон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492500" y="278130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3366"/>
                </a:solidFill>
                <a:latin typeface="Arial" charset="0"/>
              </a:rPr>
              <a:t>грейпфрут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484438" y="3573463"/>
            <a:ext cx="220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холодильник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932363" y="3573463"/>
            <a:ext cx="195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вентилятор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76600" y="3573463"/>
            <a:ext cx="218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3366"/>
                </a:solidFill>
                <a:latin typeface="Arial" charset="0"/>
              </a:rPr>
              <a:t>кондиционер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484438" y="4559300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пианино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932363" y="455930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баян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563938" y="4581525"/>
            <a:ext cx="1763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3366"/>
                </a:solidFill>
                <a:latin typeface="Arial" charset="0"/>
              </a:rPr>
              <a:t>аккордеон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555875" y="5516563"/>
            <a:ext cx="106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носок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787900" y="5516563"/>
            <a:ext cx="106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чулок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492500" y="5516563"/>
            <a:ext cx="114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3366"/>
                </a:solidFill>
                <a:latin typeface="Arial" charset="0"/>
              </a:rPr>
              <a:t>гольф</a:t>
            </a:r>
          </a:p>
        </p:txBody>
      </p:sp>
      <p:pic>
        <p:nvPicPr>
          <p:cNvPr id="22532" name="Picture 4" descr="http://im6-tub-ru.yandex.net/i?id=34821664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1905000" cy="1428750"/>
          </a:xfrm>
          <a:prstGeom prst="rect">
            <a:avLst/>
          </a:prstGeom>
          <a:noFill/>
        </p:spPr>
      </p:pic>
      <p:pic>
        <p:nvPicPr>
          <p:cNvPr id="22534" name="Picture 6" descr="http://im3-tub-ru.yandex.net/i?id=116936817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2656"/>
            <a:ext cx="1584176" cy="1428750"/>
          </a:xfrm>
          <a:prstGeom prst="rect">
            <a:avLst/>
          </a:prstGeom>
          <a:noFill/>
        </p:spPr>
      </p:pic>
      <p:pic>
        <p:nvPicPr>
          <p:cNvPr id="22536" name="Picture 8" descr="http://im3-tub-ru.yandex.net/i?id=109383903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04664"/>
            <a:ext cx="2000250" cy="1428750"/>
          </a:xfrm>
          <a:prstGeom prst="rect">
            <a:avLst/>
          </a:prstGeom>
          <a:noFill/>
        </p:spPr>
      </p:pic>
      <p:pic>
        <p:nvPicPr>
          <p:cNvPr id="22538" name="Picture 10" descr="http://im5-tub-ru.yandex.net/i?id=335857694-0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04664"/>
            <a:ext cx="1790700" cy="1428750"/>
          </a:xfrm>
          <a:prstGeom prst="rect">
            <a:avLst/>
          </a:prstGeom>
          <a:noFill/>
        </p:spPr>
      </p:pic>
      <p:pic>
        <p:nvPicPr>
          <p:cNvPr id="22540" name="Picture 12" descr="http://im7-tub-ru.yandex.net/i?id=257718203-2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5" y="404664"/>
            <a:ext cx="1835696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69882E-6 L -0.16771 -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566E-7 L 0.15608 0.00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31645E-6 L -0.16007 -0.0018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31645E-6 L 0.18872 -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5325E-6 L 0.19688 -2.65325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06801E-6 L -0.20712 0.0009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69882E-6 L -0.16771 -0.0016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566E-7 L 0.15608 0.004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69882E-6 L -0.16771 -0.0016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1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566E-7 L 0.15608 0.0044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0" grpId="1"/>
      <p:bldP spid="24581" grpId="0"/>
      <p:bldP spid="24581" grpId="1"/>
      <p:bldP spid="24582" grpId="0"/>
      <p:bldP spid="24583" grpId="0"/>
      <p:bldP spid="24583" grpId="1"/>
      <p:bldP spid="24584" grpId="0"/>
      <p:bldP spid="24584" grpId="1"/>
      <p:bldP spid="24585" grpId="0"/>
      <p:bldP spid="24586" grpId="0"/>
      <p:bldP spid="24586" grpId="1"/>
      <p:bldP spid="24587" grpId="0"/>
      <p:bldP spid="24587" grpId="1"/>
      <p:bldP spid="24588" grpId="0"/>
      <p:bldP spid="24589" grpId="0"/>
      <p:bldP spid="24589" grpId="1"/>
      <p:bldP spid="24590" grpId="0"/>
      <p:bldP spid="24590" grpId="1"/>
      <p:bldP spid="24592" grpId="0"/>
      <p:bldP spid="24593" grpId="0"/>
      <p:bldP spid="24593" grpId="1"/>
      <p:bldP spid="24594" grpId="0"/>
      <p:bldP spid="24594" grpId="1"/>
      <p:bldP spid="245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6544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Дружно с вами мы считали и про числа рассуждали.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теперь мы дружно встали, свои косточки размяли.</a:t>
            </a:r>
          </a:p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счет раз кулак сожмем, на счет два в локтях прижмем.</a:t>
            </a:r>
          </a:p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счет три прижмем к плечам, на четыре – к небесам.</a:t>
            </a:r>
          </a:p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Хорошо прогнулись, и друг другу улыбнулись.</a:t>
            </a:r>
          </a:p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 пятерку не забудем – добрыми всегда мы будем.</a:t>
            </a:r>
          </a:p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счет шесть прошу всех сесть.</a:t>
            </a:r>
          </a:p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Числа, я, и вы, друзья, вместе дружная семья.</a:t>
            </a:r>
          </a:p>
        </p:txBody>
      </p:sp>
      <p:pic>
        <p:nvPicPr>
          <p:cNvPr id="16388" name="Picture 2" descr="C:\Documents and Settings\Надежда\Рабочий стол\s1044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338" y="4143380"/>
            <a:ext cx="2760662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86854" y="548680"/>
            <a:ext cx="6202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11430"/>
              <a:solidFill>
                <a:schemeClr val="accent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Из-мультфильмов-Чебурашка-и-крокодил-Гена---Песенка-крокодила-Гены-минусовка(mp3-sait.info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2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1.Ежедневно зарплата рабочего в течение пяти дней была: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Arial Black" pitchFamily="34" charset="0"/>
                <a:cs typeface="Times New Roman" pitchFamily="18" charset="0"/>
              </a:rPr>
              <a:t>660 руб.,</a:t>
            </a:r>
          </a:p>
          <a:p>
            <a:r>
              <a:rPr lang="ru-RU" sz="3600" dirty="0" smtClean="0">
                <a:latin typeface="Arial Black" pitchFamily="34" charset="0"/>
                <a:cs typeface="Times New Roman" pitchFamily="18" charset="0"/>
              </a:rPr>
              <a:t> 725 руб., </a:t>
            </a:r>
          </a:p>
          <a:p>
            <a:r>
              <a:rPr lang="ru-RU" sz="3600" dirty="0" smtClean="0">
                <a:latin typeface="Arial Black" pitchFamily="34" charset="0"/>
                <a:cs typeface="Times New Roman" pitchFamily="18" charset="0"/>
              </a:rPr>
              <a:t>690 руб., </a:t>
            </a:r>
          </a:p>
          <a:p>
            <a:r>
              <a:rPr lang="ru-RU" sz="3600" dirty="0" smtClean="0">
                <a:latin typeface="Arial Black" pitchFamily="34" charset="0"/>
                <a:cs typeface="Times New Roman" pitchFamily="18" charset="0"/>
              </a:rPr>
              <a:t>710 руб., </a:t>
            </a:r>
          </a:p>
          <a:p>
            <a:r>
              <a:rPr lang="ru-RU" sz="3600" dirty="0" smtClean="0">
                <a:latin typeface="Arial Black" pitchFamily="34" charset="0"/>
                <a:cs typeface="Times New Roman" pitchFamily="18" charset="0"/>
              </a:rPr>
              <a:t>645 руб.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средняя зарплата рабочего за один день?</a:t>
            </a:r>
          </a:p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5214950"/>
            <a:ext cx="8229600" cy="571496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5786454"/>
            <a:ext cx="9144000" cy="7143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Times New Roman" pitchFamily="18" charset="0"/>
              </a:rPr>
              <a:t>(660+725+690+710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Times New Roman" pitchFamily="18" charset="0"/>
              </a:rPr>
              <a:t>+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Times New Roman" pitchFamily="18" charset="0"/>
              </a:rPr>
              <a:t>645):5=686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Times New Roman" pitchFamily="18" charset="0"/>
              </a:rPr>
              <a:t>(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Times New Roman" pitchFamily="18" charset="0"/>
              </a:rPr>
              <a:t>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1928826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2.За первый час лыжник прошёл 10,8 км, за второй 9,4 км и за третий 9,2 км. Сколько километров в среднем в час проходил лыжник?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http://i389.photobucket.com/albums/oo338/Crazybotan/skiin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26721">
            <a:off x="666163" y="326017"/>
            <a:ext cx="2353679" cy="2353679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>
            <a:endCxn id="14" idx="0"/>
          </p:cNvCxnSpPr>
          <p:nvPr/>
        </p:nvCxnSpPr>
        <p:spPr>
          <a:xfrm>
            <a:off x="857224" y="2071678"/>
            <a:ext cx="664373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ая фигурная скобка 8"/>
          <p:cNvSpPr/>
          <p:nvPr/>
        </p:nvSpPr>
        <p:spPr>
          <a:xfrm rot="5400000">
            <a:off x="1850435" y="1064626"/>
            <a:ext cx="525955" cy="2488281"/>
          </a:xfrm>
          <a:prstGeom prst="rightBrace">
            <a:avLst>
              <a:gd name="adj1" fmla="val 3508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2643182"/>
            <a:ext cx="16486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10,8 км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4143372" y="1285860"/>
            <a:ext cx="571504" cy="2143140"/>
          </a:xfrm>
          <a:prstGeom prst="rightBrace">
            <a:avLst>
              <a:gd name="adj1" fmla="val 32948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2643182"/>
            <a:ext cx="16486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,4 км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6215074" y="1357298"/>
            <a:ext cx="571504" cy="2000264"/>
          </a:xfrm>
          <a:prstGeom prst="rightBrace">
            <a:avLst>
              <a:gd name="adj1" fmla="val 2802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88711" y="2669071"/>
            <a:ext cx="16486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,2 км</a:t>
            </a:r>
            <a:endParaRPr lang="ru-RU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14282" y="5286388"/>
            <a:ext cx="8586790" cy="1428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10,8+9,4+9,2):3=9,8(км.)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71472" y="4857760"/>
            <a:ext cx="8229600" cy="571496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09158E-6 L 0.60556 0.0080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1: Используя результаты измерения температуры воздуха в течение трёх дней, выяснить, какой день был самым теплым?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86808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  <a:gridCol w="2071702"/>
                <a:gridCol w="2071702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21.04.13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.04.13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.04.13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67544" y="2214555"/>
          <a:ext cx="7962108" cy="328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527"/>
                <a:gridCol w="1990527"/>
                <a:gridCol w="1990527"/>
                <a:gridCol w="1990527"/>
              </a:tblGrid>
              <a:tr h="42675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21.04.13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.04.13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.04.13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21.00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56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температура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16,8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04664"/>
            <a:ext cx="65040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Результаты вычислений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Тест по теме: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«Среднее арифметическое чисел»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01080" cy="478634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Выберите правильный ответ  </a:t>
            </a:r>
          </a:p>
          <a:p>
            <a:r>
              <a:rPr lang="ru-RU" dirty="0" smtClean="0"/>
              <a:t> 1. Найдите среднее арифметическое чисел 1,5 и 2,3</a:t>
            </a:r>
          </a:p>
          <a:p>
            <a:r>
              <a:rPr lang="ru-RU" dirty="0" smtClean="0"/>
              <a:t>а) 1,9         б) 3,8     в) 3</a:t>
            </a:r>
          </a:p>
          <a:p>
            <a:r>
              <a:rPr lang="ru-RU" dirty="0" smtClean="0"/>
              <a:t>2. Среднее арифметическое чисел 2, 4, 6, и 0 равно:</a:t>
            </a:r>
          </a:p>
          <a:p>
            <a:r>
              <a:rPr lang="ru-RU" dirty="0" smtClean="0"/>
              <a:t>а) 3     б) 6     в) 4</a:t>
            </a:r>
          </a:p>
          <a:p>
            <a:r>
              <a:rPr lang="ru-RU" dirty="0" smtClean="0"/>
              <a:t>3. Незнайка по математике получил следующие оценки 5, 3, 1, 4, 4, 1. Найдите среднюю оценку Незнайки.</a:t>
            </a:r>
          </a:p>
          <a:p>
            <a:r>
              <a:rPr lang="ru-RU" dirty="0" smtClean="0"/>
              <a:t>а) 3   б) 4   в) 5</a:t>
            </a:r>
          </a:p>
          <a:p>
            <a:r>
              <a:rPr lang="ru-RU" dirty="0" smtClean="0"/>
              <a:t>4. Вини - Пух съел 18 конфет, Пятачок - 9 конфет, Кролик - 3 конфеты. Сколько конфет в среднем съел каждый?</a:t>
            </a:r>
          </a:p>
          <a:p>
            <a:r>
              <a:rPr lang="ru-RU" dirty="0" smtClean="0"/>
              <a:t>а) 12     б) 5     в) 10</a:t>
            </a:r>
          </a:p>
          <a:p>
            <a:r>
              <a:rPr lang="ru-RU" dirty="0" smtClean="0"/>
              <a:t>5. Найдите среднее арифметическое чисел: 20,22 и 18,26</a:t>
            </a:r>
          </a:p>
          <a:p>
            <a:r>
              <a:rPr lang="ru-RU" dirty="0" smtClean="0"/>
              <a:t>а) 23,78     б) 19,24     в) 12,43</a:t>
            </a:r>
          </a:p>
          <a:p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0"/>
          <a:ext cx="8429685" cy="5349846"/>
        </p:xfrm>
        <a:graphic>
          <a:graphicData uri="http://schemas.openxmlformats.org/drawingml/2006/table">
            <a:tbl>
              <a:tblPr/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2674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 dirty="0">
                          <a:latin typeface="Arial Black" pitchFamily="34" charset="0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 dirty="0">
                          <a:latin typeface="Arial Black" pitchFamily="34" charset="0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4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>
                          <a:latin typeface="Arial Black" pitchFamily="34" charset="0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6000" dirty="0">
                          <a:latin typeface="Arial Black" pitchFamily="34" charset="0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857232"/>
            <a:ext cx="6286544" cy="54673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соревнованиях по фигурному катанию спортсменка проходит в следующий этап, если её средняя оценка не менее 5,1.Участница соревнований  получила оценки  </a:t>
            </a:r>
          </a:p>
          <a:p>
            <a:r>
              <a:rPr lang="ru-RU" sz="4000" dirty="0" smtClean="0">
                <a:latin typeface="Arial Black" pitchFamily="34" charset="0"/>
                <a:cs typeface="Times New Roman" pitchFamily="18" charset="0"/>
              </a:rPr>
              <a:t>5,2; 5,1; 4,7; 5,1; 4,9; 4,9; 5,3; 4,8; 5,0; 5,5.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Пройдёт ли участница в следующий этап?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http://conti-plus.ru/assets/images/Sport/figuristk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8068" y="571480"/>
            <a:ext cx="3544912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Среднее</a:t>
            </a:r>
            <a:b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арифметическое</a:t>
            </a:r>
            <a:endParaRPr lang="ru-RU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56793"/>
            <a:ext cx="4038600" cy="1515018"/>
          </a:xfrm>
          <a:solidFill>
            <a:srgbClr val="7030A0"/>
          </a:solid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spc="-15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это </a:t>
            </a:r>
            <a:r>
              <a:rPr lang="ru-RU" sz="2800" b="1" spc="-15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частное   от деления  суммы  </a:t>
            </a:r>
            <a:r>
              <a:rPr lang="ru-RU" sz="2800" b="1" spc="-15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spc="-15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</a:t>
            </a:r>
            <a:r>
              <a:rPr lang="ru-RU" sz="2800" b="1" spc="-15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число  слагаемых</a:t>
            </a:r>
            <a:r>
              <a:rPr lang="ru-RU" sz="2800" b="1" spc="-15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1484784"/>
            <a:ext cx="3528392" cy="4589132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753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КАК?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ГДЕ</a:t>
            </a: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3429000"/>
            <a:ext cx="388843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Нужно сумму чисел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разделить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число слагаемых.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143512"/>
            <a:ext cx="4071966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Средний балл,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средняя </a:t>
            </a:r>
            <a:r>
              <a:rPr lang="ru-RU" sz="2000" b="1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температура,</a:t>
            </a:r>
            <a:endParaRPr lang="ru-RU" sz="2000" b="1" dirty="0">
              <a:ln w="1905"/>
              <a:solidFill>
                <a:schemeClr val="bg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средняя зарплата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3" grpId="0" uiExpand="1" build="p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00232" y="1285860"/>
            <a:ext cx="482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Домашнее  задание: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2143116"/>
            <a:ext cx="850109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dirty="0">
                <a:solidFill>
                  <a:srgbClr val="222268"/>
                </a:solidFill>
                <a:cs typeface="Times New Roman" pitchFamily="18" charset="0"/>
              </a:rPr>
              <a:t>№ 1524 (а/б – по вариантам); №1526</a:t>
            </a:r>
            <a:endParaRPr lang="ru-RU" sz="2800" dirty="0">
              <a:solidFill>
                <a:srgbClr val="222268"/>
              </a:solidFill>
            </a:endParaRPr>
          </a:p>
          <a:p>
            <a:pPr eaLnBrk="0" hangingPunct="0"/>
            <a:r>
              <a:rPr lang="ru-RU" sz="2800" dirty="0">
                <a:solidFill>
                  <a:srgbClr val="222268"/>
                </a:solidFill>
              </a:rPr>
              <a:t>   </a:t>
            </a:r>
            <a:r>
              <a:rPr lang="ru-RU" sz="2800" dirty="0">
                <a:solidFill>
                  <a:srgbClr val="222268"/>
                </a:solidFill>
                <a:cs typeface="Times New Roman" pitchFamily="18" charset="0"/>
              </a:rPr>
              <a:t>Узнать, где в жизни необходимо умение находить </a:t>
            </a:r>
            <a:r>
              <a:rPr lang="ru-RU" sz="2800" dirty="0" smtClean="0">
                <a:solidFill>
                  <a:srgbClr val="222268"/>
                </a:solidFill>
                <a:cs typeface="Times New Roman" pitchFamily="18" charset="0"/>
              </a:rPr>
              <a:t>среднее арифметическое</a:t>
            </a:r>
            <a:r>
              <a:rPr lang="ru-RU" sz="2800" dirty="0">
                <a:solidFill>
                  <a:srgbClr val="222268"/>
                </a:solidFill>
                <a:cs typeface="Times New Roman" pitchFamily="18" charset="0"/>
              </a:rPr>
              <a:t>  (подготовить сообщение).</a:t>
            </a:r>
            <a:endParaRPr lang="ru-RU" sz="2800" dirty="0">
              <a:solidFill>
                <a:srgbClr val="222268"/>
              </a:solidFill>
            </a:endParaRPr>
          </a:p>
          <a:p>
            <a:pPr eaLnBrk="0" hangingPunct="0"/>
            <a:r>
              <a:rPr lang="ru-RU" sz="2800" dirty="0">
                <a:solidFill>
                  <a:srgbClr val="222268"/>
                </a:solidFill>
                <a:cs typeface="Times New Roman" pitchFamily="18" charset="0"/>
              </a:rPr>
              <a:t>   Выяснить, что такое «рейтинг» (подготовить сообщение). </a:t>
            </a:r>
            <a:endParaRPr lang="ru-RU" sz="2800" dirty="0">
              <a:solidFill>
                <a:srgbClr val="2222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428604"/>
            <a:ext cx="1742786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18,03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000240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2071678"/>
            <a:ext cx="1285884" cy="92333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2071678"/>
            <a:ext cx="142876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643314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9,03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357826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,03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3643314"/>
            <a:ext cx="142876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1,7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5286388"/>
            <a:ext cx="150019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3714752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,01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5286388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,03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Левая круглая скобка 14"/>
          <p:cNvSpPr/>
          <p:nvPr/>
        </p:nvSpPr>
        <p:spPr>
          <a:xfrm>
            <a:off x="285720" y="5000636"/>
            <a:ext cx="285752" cy="1500198"/>
          </a:xfrm>
          <a:prstGeom prst="leftBracket">
            <a:avLst>
              <a:gd name="adj" fmla="val 6987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>
            <a:off x="6786578" y="5072074"/>
            <a:ext cx="142876" cy="1500198"/>
          </a:xfrm>
          <a:prstGeom prst="rightBracket">
            <a:avLst>
              <a:gd name="adj" fmla="val 57563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429520" y="5143512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0892" y="5143512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Х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01024" y="5143512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910" y="1142984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+12,07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14678" y="1357298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-1,03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1285860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:0,3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2928934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0,3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3000372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0,1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57818" y="3000372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10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4572008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- 3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85984" y="4643446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+4,9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57818" y="4643446"/>
            <a:ext cx="18096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+0,02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00232" y="5357826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6248" y="5286388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 flipV="1">
            <a:off x="1928794" y="1357298"/>
            <a:ext cx="857256" cy="6429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3036083" y="1678769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500562" y="1285860"/>
            <a:ext cx="1000132" cy="7858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1250927" y="3249611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1250927" y="496412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3608381" y="3321049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3608381" y="4892685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322893" y="3321049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5322893" y="4964123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42910" y="1928802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71472" y="3571876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42910" y="5286388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928926" y="2000240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928926" y="3571876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857488" y="5214950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357818" y="1928802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5286380" y="3643314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357818" y="5143512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-285776"/>
            <a:ext cx="8786842" cy="22860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FFFF00"/>
                </a:solidFill>
                <a:latin typeface="Arbat-Bold" charset="0"/>
                <a:ea typeface="SimSun" charset="0"/>
                <a:cs typeface="SimSun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Arbat-Bold" charset="0"/>
                <a:ea typeface="SimSun" charset="0"/>
                <a:cs typeface="SimSun" charset="0"/>
              </a:rPr>
            </a:br>
            <a:r>
              <a:rPr lang="ru-RU" sz="3200" i="1" dirty="0">
                <a:solidFill>
                  <a:srgbClr val="FFFFFF"/>
                </a:solidFill>
                <a:latin typeface="Arbat-Bold" charset="0"/>
                <a:ea typeface="SimSun" charset="0"/>
                <a:cs typeface="SimSun" charset="0"/>
              </a:rPr>
              <a:t/>
            </a:r>
            <a:br>
              <a:rPr lang="ru-RU" sz="3200" i="1" dirty="0">
                <a:solidFill>
                  <a:srgbClr val="FFFFFF"/>
                </a:solidFill>
                <a:latin typeface="Arbat-Bold" charset="0"/>
                <a:ea typeface="SimSun" charset="0"/>
                <a:cs typeface="SimSun" charset="0"/>
              </a:rPr>
            </a:br>
            <a:r>
              <a:rPr lang="ru-RU" sz="3200" i="1" dirty="0">
                <a:solidFill>
                  <a:srgbClr val="FFFFFF"/>
                </a:solidFill>
                <a:latin typeface="Arbat-Bold" charset="0"/>
                <a:ea typeface="SimSun" charset="0"/>
                <a:cs typeface="SimSun" charset="0"/>
              </a:rPr>
              <a:t/>
            </a:r>
            <a:br>
              <a:rPr lang="ru-RU" sz="3200" i="1" dirty="0">
                <a:solidFill>
                  <a:srgbClr val="FFFFFF"/>
                </a:solidFill>
                <a:latin typeface="Arbat-Bold" charset="0"/>
                <a:ea typeface="SimSun" charset="0"/>
                <a:cs typeface="SimSun" charset="0"/>
              </a:rPr>
            </a:br>
            <a:endParaRPr lang="ru-RU" sz="3200" i="1" dirty="0">
              <a:solidFill>
                <a:srgbClr val="FFFFFF"/>
              </a:solidFill>
              <a:latin typeface="Arbat-Bold" charset="0"/>
              <a:ea typeface="SimSun" charset="0"/>
              <a:cs typeface="SimSun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4282" y="785794"/>
            <a:ext cx="8643998" cy="4000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1.На уроке я работал                            активно / пассивно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i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2.Своей работой на уроке я                 доволен / не доволен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i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3.Урок для меня показался                    коротким / длинным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i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4.За урок я                                                устал / не устал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i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5.Мое настроение                                   стало лучше / стало хуже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i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6.Материал урока мне                            понятен / не понятен                   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                                   полезен / бесполезен 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                                   интересен / скучен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i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7.Домашнее задание мне кажется      легким / трудным  </a:t>
            </a: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 smtClean="0">
                <a:solidFill>
                  <a:schemeClr val="tx2"/>
                </a:solidFill>
                <a:latin typeface="Arial Black" pitchFamily="34" charset="0"/>
              </a:rPr>
              <a:t>                                                                   интересно / не интересно</a:t>
            </a:r>
            <a:endParaRPr lang="ru-RU" i="1" dirty="0" smtClean="0">
              <a:solidFill>
                <a:schemeClr val="tx2"/>
              </a:solidFill>
              <a:latin typeface="Arial Black" pitchFamily="34" charset="0"/>
              <a:ea typeface="SimSun" charset="0"/>
              <a:cs typeface="SimSun" charset="0"/>
            </a:endParaRPr>
          </a:p>
          <a:p>
            <a:pPr marL="342900" indent="-336550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  <a:t/>
            </a:r>
            <a:br>
              <a:rPr lang="ru-RU" i="1" dirty="0">
                <a:solidFill>
                  <a:srgbClr val="FFFFFF"/>
                </a:solidFill>
                <a:latin typeface="Arial Black" pitchFamily="34" charset="0"/>
                <a:ea typeface="SimSun" charset="0"/>
                <a:cs typeface="SimSun" charset="0"/>
              </a:rPr>
            </a:br>
            <a:endParaRPr lang="ru-RU" i="1" dirty="0">
              <a:solidFill>
                <a:srgbClr val="FFFFFF"/>
              </a:solidFill>
              <a:latin typeface="Arial Black" pitchFamily="34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estanimationgif.com/gallery/files/full/spasibo/00011-blagodarik-pa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827080" cy="598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idx="1"/>
          </p:nvPr>
        </p:nvSpPr>
        <p:spPr>
          <a:xfrm>
            <a:off x="900113" y="1600200"/>
            <a:ext cx="7343775" cy="4525963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500174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,03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1428736"/>
            <a:ext cx="150019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1428736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,03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Левая круглая скобка 14"/>
          <p:cNvSpPr/>
          <p:nvPr/>
        </p:nvSpPr>
        <p:spPr>
          <a:xfrm>
            <a:off x="285720" y="1142984"/>
            <a:ext cx="285752" cy="1500198"/>
          </a:xfrm>
          <a:prstGeom prst="leftBracket">
            <a:avLst>
              <a:gd name="adj" fmla="val 6987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>
            <a:off x="6786578" y="1142984"/>
            <a:ext cx="142876" cy="1500198"/>
          </a:xfrm>
          <a:prstGeom prst="rightBracket">
            <a:avLst>
              <a:gd name="adj" fmla="val 10679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429520" y="128586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00892" y="1285860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Х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01024" y="128586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00232" y="1500174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6248" y="1428736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00100" y="3143248"/>
            <a:ext cx="877163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143240" y="3214686"/>
            <a:ext cx="1396537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0,33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786446" y="3214686"/>
            <a:ext cx="1050288" cy="92333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3,3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encrypted-tbn1.gstatic.com/images?q=tbn:ANd9GcQof5ylLISLqGYesCP-NJvkcv7EScFQcCbSDEnxub9fpeGo2oY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572008"/>
            <a:ext cx="3714776" cy="1863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урок Комаров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8429684" cy="6322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3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0.gstatic.com/images?q=tbn:ANd9GcS04Noq4k6CcT0CZVPJ4R92hL761ZDUz8LMQ7vQBDRTOK3126T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1743075" cy="2619375"/>
          </a:xfrm>
          <a:prstGeom prst="rect">
            <a:avLst/>
          </a:prstGeom>
          <a:noFill/>
        </p:spPr>
      </p:pic>
      <p:pic>
        <p:nvPicPr>
          <p:cNvPr id="19460" name="Picture 4" descr="https://encrypted-tbn3.gstatic.com/images?q=tbn:ANd9GcRoOZv3nmUyo0l5p_BOYw6j1Abc72_csWjcgD4MY8U8papRyx9UVw"/>
          <p:cNvPicPr>
            <a:picLocks noChangeAspect="1" noChangeArrowheads="1"/>
          </p:cNvPicPr>
          <p:nvPr/>
        </p:nvPicPr>
        <p:blipFill>
          <a:blip r:embed="rId3"/>
          <a:srcRect l="10000" r="8000"/>
          <a:stretch>
            <a:fillRect/>
          </a:stretch>
        </p:blipFill>
        <p:spPr bwMode="auto">
          <a:xfrm>
            <a:off x="142844" y="4214818"/>
            <a:ext cx="2928958" cy="2000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43174" y="1071546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3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1071546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4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1071546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4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1071546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5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1071546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4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4143380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6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4143380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6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4071942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2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4143380"/>
            <a:ext cx="116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4</a:t>
            </a:r>
            <a:endParaRPr lang="ru-RU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715404" cy="1143000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85786" y="642918"/>
            <a:ext cx="7643866" cy="5572164"/>
          </a:xfrm>
          <a:prstGeom prst="cloudCallout">
            <a:avLst>
              <a:gd name="adj1" fmla="val -52188"/>
              <a:gd name="adj2" fmla="val 5495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Управляющая кнопка: справка 15">
            <a:hlinkClick r:id="" action="ppaction://hlinkshowjump?jump=nextslide" highlightClick="1"/>
          </p:cNvPr>
          <p:cNvSpPr/>
          <p:nvPr/>
        </p:nvSpPr>
        <p:spPr>
          <a:xfrm>
            <a:off x="2928926" y="1428736"/>
            <a:ext cx="3352445" cy="3786214"/>
          </a:xfrm>
          <a:prstGeom prst="actionButtonHelp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>
          <a:xfrm>
            <a:off x="2000232" y="1285860"/>
            <a:ext cx="6000792" cy="2786074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ru-RU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</a:t>
            </a:r>
            <a:br>
              <a:rPr lang="ru-RU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арифметическое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Среднее</a:t>
            </a:r>
            <a:b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арифметическое</a:t>
            </a:r>
            <a:endParaRPr lang="ru-RU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556792"/>
            <a:ext cx="4038600" cy="4525963"/>
          </a:xfr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такое среднее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арифметическое?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находить среднее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арифметическое.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применить среднее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арифметическое.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1484784"/>
            <a:ext cx="3528392" cy="4589132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753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КАК?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ГДЕ</a:t>
            </a: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142852"/>
            <a:ext cx="2286016" cy="5103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785794"/>
          <a:ext cx="6072230" cy="5857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15"/>
                <a:gridCol w="3036115"/>
              </a:tblGrid>
              <a:tr h="4184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 descr="https://encrypted-tbn3.gstatic.com/images?q=tbn:ANd9GcR7v0s25gDP6gF18luN-o5zAQZVYZzDGTmxHK-nNtMuf3F7w5md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42918"/>
            <a:ext cx="2714620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</TotalTime>
  <Words>547</Words>
  <Application>Microsoft Office PowerPoint</Application>
  <PresentationFormat>Экран (4:3)</PresentationFormat>
  <Paragraphs>218</Paragraphs>
  <Slides>21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Устный счет в 5 кл.</vt:lpstr>
      <vt:lpstr>Слайд 2</vt:lpstr>
      <vt:lpstr>Слайд 3</vt:lpstr>
      <vt:lpstr>Слайд 4</vt:lpstr>
      <vt:lpstr>Слайд 5</vt:lpstr>
      <vt:lpstr> </vt:lpstr>
      <vt:lpstr> Среднее  арифметическое</vt:lpstr>
      <vt:lpstr>Среднее  арифметическое</vt:lpstr>
      <vt:lpstr>Задание</vt:lpstr>
      <vt:lpstr>Слайд 10</vt:lpstr>
      <vt:lpstr>Слайд 11</vt:lpstr>
      <vt:lpstr>Слайд 12</vt:lpstr>
      <vt:lpstr>Слайд 13</vt:lpstr>
      <vt:lpstr>1: Используя результаты измерения температуры воздуха в течение трёх дней, выяснить, какой день был самым теплым?</vt:lpstr>
      <vt:lpstr>Слайд 15</vt:lpstr>
      <vt:lpstr>Тест по теме:  «Среднее арифметическое чисел» </vt:lpstr>
      <vt:lpstr>Слайд 17</vt:lpstr>
      <vt:lpstr>Среднее  арифметическое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2014-03-12T16:11:22Z</dcterms:created>
  <dcterms:modified xsi:type="dcterms:W3CDTF">2014-04-23T12:07:44Z</dcterms:modified>
</cp:coreProperties>
</file>