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77" r:id="rId11"/>
    <p:sldId id="278" r:id="rId12"/>
    <p:sldId id="276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0" r:id="rId21"/>
    <p:sldId id="269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ED5C"/>
    <a:srgbClr val="008000"/>
    <a:srgbClr val="029C3D"/>
    <a:srgbClr val="35FD81"/>
    <a:srgbClr val="FCD2F6"/>
    <a:srgbClr val="FFFF00"/>
    <a:srgbClr val="009900"/>
    <a:srgbClr val="0000CC"/>
    <a:srgbClr val="2B08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687</c:v>
                </c:pt>
              </c:strCache>
            </c:strRef>
          </c:tx>
          <c:dLbls>
            <c:dLbl>
              <c:idx val="0"/>
              <c:layout>
                <c:manualLayout>
                  <c:x val="-4.1920998393138479E-3"/>
                  <c:y val="-3.6745272468087231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/>
                      <a:t>49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7248648955540015E-2"/>
                  <c:y val="-1.978591594435462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0"/>
              <c:layout>
                <c:manualLayout>
                  <c:x val="2.0960499196569192E-2"/>
                  <c:y val="-1.13062376824883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/>
                      <a:t>7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2576299517941517E-2"/>
                  <c:y val="-2.8265594206220879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%">
                  <c:v>71</c:v>
                </c:pt>
                <c:pt idx="1">
                  <c:v>53</c:v>
                </c:pt>
              </c:numCache>
            </c:numRef>
          </c:val>
        </c:ser>
        <c:shape val="box"/>
        <c:axId val="53830400"/>
        <c:axId val="53831936"/>
        <c:axId val="0"/>
      </c:bar3DChart>
      <c:catAx>
        <c:axId val="5383040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3831936"/>
        <c:crosses val="autoZero"/>
        <c:auto val="1"/>
        <c:lblAlgn val="ctr"/>
        <c:lblOffset val="100"/>
      </c:catAx>
      <c:valAx>
        <c:axId val="53831936"/>
        <c:scaling>
          <c:orientation val="minMax"/>
        </c:scaling>
        <c:axPos val="l"/>
        <c:majorGridlines/>
        <c:numFmt formatCode="General" sourceLinked="1"/>
        <c:tickLblPos val="nextTo"/>
        <c:crossAx val="53830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687</c:v>
                </c:pt>
              </c:strCache>
            </c:strRef>
          </c:tx>
          <c:dLbls>
            <c:dLbl>
              <c:idx val="0"/>
              <c:layout>
                <c:manualLayout>
                  <c:x val="1.8864449276912325E-2"/>
                  <c:y val="-3.9571831888709288E-2"/>
                </c:manualLayout>
              </c:layout>
              <c:showVal val="1"/>
            </c:dLbl>
            <c:dLbl>
              <c:idx val="1"/>
              <c:layout>
                <c:manualLayout>
                  <c:x val="2.7248648955539922E-2"/>
                  <c:y val="-1.695935652373254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dPt>
            <c:idx val="1"/>
            <c:spPr>
              <a:gradFill rotWithShape="1">
                <a:gsLst>
                  <a:gs pos="0">
                    <a:schemeClr val="accent2">
                      <a:shade val="63000"/>
                      <a:satMod val="165000"/>
                    </a:schemeClr>
                  </a:gs>
                  <a:gs pos="30000">
                    <a:schemeClr val="accent2">
                      <a:shade val="58000"/>
                      <a:satMod val="165000"/>
                    </a:schemeClr>
                  </a:gs>
                  <a:gs pos="75000">
                    <a:schemeClr val="accent2">
                      <a:shade val="30000"/>
                      <a:satMod val="175000"/>
                    </a:schemeClr>
                  </a:gs>
                  <a:gs pos="100000">
                    <a:schemeClr val="accent2">
                      <a:shade val="15000"/>
                      <a:satMod val="175000"/>
                    </a:schemeClr>
                  </a:gs>
                </a:gsLst>
                <a:path path="circle">
                  <a:fillToRect l="5000" t="100000" r="120000" b="10000"/>
                </a:path>
              </a:gradFill>
              <a:ln w="12700" cap="flat" cmpd="sng" algn="ctr">
                <a:solidFill>
                  <a:schemeClr val="accent2">
                    <a:shade val="70000"/>
                    <a:satMod val="150000"/>
                  </a:schemeClr>
                </a:solidFill>
                <a:prstDash val="solid"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1440748794853861E-2"/>
                  <c:y val="-4.239839130933145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/>
                      <a:t>Н</a:t>
                    </a:r>
                    <a:r>
                      <a:rPr lang="ru-RU" dirty="0" smtClean="0"/>
                      <a:t>ЕТ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056549116226132E-2"/>
                  <c:y val="-2.8265594206220879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%">
                  <c:v>0</c:v>
                </c:pt>
                <c:pt idx="1">
                  <c:v>41</c:v>
                </c:pt>
              </c:numCache>
            </c:numRef>
          </c:val>
        </c:ser>
        <c:shape val="box"/>
        <c:axId val="53924224"/>
        <c:axId val="53925760"/>
        <c:axId val="0"/>
      </c:bar3DChart>
      <c:catAx>
        <c:axId val="5392422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3925760"/>
        <c:crosses val="autoZero"/>
        <c:auto val="1"/>
        <c:lblAlgn val="ctr"/>
        <c:lblOffset val="100"/>
      </c:catAx>
      <c:valAx>
        <c:axId val="53925760"/>
        <c:scaling>
          <c:orientation val="minMax"/>
        </c:scaling>
        <c:axPos val="l"/>
        <c:majorGridlines/>
        <c:numFmt formatCode="General" sourceLinked="1"/>
        <c:tickLblPos val="nextTo"/>
        <c:crossAx val="539242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687</c:v>
                </c:pt>
              </c:strCache>
            </c:strRef>
          </c:tx>
          <c:dLbls>
            <c:dLbl>
              <c:idx val="0"/>
              <c:layout>
                <c:manualLayout>
                  <c:x val="2.7615395674990426E-2"/>
                  <c:y val="1.4276124946254107E-3"/>
                </c:manualLayout>
              </c:layout>
              <c:showVal val="1"/>
            </c:dLbl>
            <c:dLbl>
              <c:idx val="1"/>
              <c:layout>
                <c:manualLayout>
                  <c:x val="2.5047053595352156E-2"/>
                  <c:y val="-5.0819825062525326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dLbls>
            <c:dLbl>
              <c:idx val="0"/>
              <c:layout>
                <c:manualLayout>
                  <c:x val="3.8251604941498873E-2"/>
                  <c:y val="-1.9643115580732728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smtClean="0"/>
                      <a:t>5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2.515259903588294E-2"/>
                  <c:y val="-4.239839130933135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smtClean="0"/>
                      <a:t>Н</a:t>
                    </a:r>
                    <a:r>
                      <a:rPr lang="ru-RU" smtClean="0"/>
                      <a:t>ЕТ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%">
                  <c:v>50</c:v>
                </c:pt>
                <c:pt idx="1">
                  <c:v>0</c:v>
                </c:pt>
              </c:numCache>
            </c:numRef>
          </c:val>
        </c:ser>
        <c:shape val="box"/>
        <c:axId val="54653312"/>
        <c:axId val="54654848"/>
        <c:axId val="0"/>
      </c:bar3DChart>
      <c:catAx>
        <c:axId val="546533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4654848"/>
        <c:crosses val="autoZero"/>
        <c:auto val="1"/>
        <c:lblAlgn val="ctr"/>
        <c:lblOffset val="100"/>
      </c:catAx>
      <c:valAx>
        <c:axId val="54654848"/>
        <c:scaling>
          <c:orientation val="minMax"/>
        </c:scaling>
        <c:axPos val="l"/>
        <c:majorGridlines/>
        <c:numFmt formatCode="General" sourceLinked="1"/>
        <c:tickLblPos val="nextTo"/>
        <c:crossAx val="54653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687</c:v>
                </c:pt>
              </c:strCache>
            </c:strRef>
          </c:tx>
          <c:dLbls>
            <c:dLbl>
              <c:idx val="0"/>
              <c:layout>
                <c:manualLayout>
                  <c:x val="7.115706998718052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3126047745833669E-2"/>
                  <c:y val="-1.119827320735818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50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4231413997436104E-2"/>
                  <c:y val="-1.3997786400670295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50</c:v>
                </c:pt>
                <c:pt idx="2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43</c:v>
                </c:pt>
                <c:pt idx="1">
                  <c:v>49</c:v>
                </c:pt>
                <c:pt idx="2">
                  <c:v>58</c:v>
                </c:pt>
              </c:numCache>
            </c:numRef>
          </c:val>
        </c:ser>
        <c:shape val="box"/>
        <c:axId val="54767616"/>
        <c:axId val="54769152"/>
        <c:axId val="0"/>
      </c:bar3DChart>
      <c:catAx>
        <c:axId val="547676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4769152"/>
        <c:crosses val="autoZero"/>
        <c:auto val="1"/>
        <c:lblAlgn val="ctr"/>
        <c:lblOffset val="100"/>
      </c:catAx>
      <c:valAx>
        <c:axId val="54769152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54767616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240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8555894798864397E-2"/>
          <c:y val="5.0039139244402293E-2"/>
          <c:w val="0.90763458139161157"/>
          <c:h val="0.6977652158301066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687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1604938271605E-2"/>
                  <c:y val="5.6120653217889761E-2"/>
                </c:manualLayout>
              </c:layout>
              <c:showVal val="1"/>
            </c:dLbl>
            <c:dLbl>
              <c:idx val="1"/>
              <c:layout>
                <c:manualLayout>
                  <c:x val="-5.2972976592211743E-2"/>
                  <c:y val="-6.453881864115516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</c:v>
                </c:pt>
                <c:pt idx="1">
                  <c:v>53</c:v>
                </c:pt>
                <c:pt idx="2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9003562054743284E-2"/>
                  <c:y val="-8.2179076149683245E-3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4.4501178424125556E-2"/>
                  <c:y val="5.6320911026186929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71</c:v>
                </c:pt>
                <c:pt idx="1">
                  <c:v>41</c:v>
                </c:pt>
                <c:pt idx="2">
                  <c:v>50</c:v>
                </c:pt>
              </c:numCache>
            </c:numRef>
          </c:val>
        </c:ser>
        <c:marker val="1"/>
        <c:axId val="55223424"/>
        <c:axId val="55224960"/>
      </c:lineChart>
      <c:catAx>
        <c:axId val="55223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 i="0" baseline="0"/>
            </a:pPr>
            <a:endParaRPr lang="ru-RU"/>
          </a:p>
        </c:txPr>
        <c:crossAx val="55224960"/>
        <c:crosses val="autoZero"/>
        <c:auto val="1"/>
        <c:lblAlgn val="ctr"/>
        <c:lblOffset val="100"/>
      </c:catAx>
      <c:valAx>
        <c:axId val="55224960"/>
        <c:scaling>
          <c:orientation val="minMax"/>
        </c:scaling>
        <c:axPos val="l"/>
        <c:numFmt formatCode="General" sourceLinked="1"/>
        <c:majorTickMark val="none"/>
        <c:tickLblPos val="nextTo"/>
        <c:crossAx val="552234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32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0.24352</cdr:x>
      <cdr:y>0.22222</cdr:y>
    </cdr:from>
    <cdr:to>
      <cdr:x>0.3343</cdr:x>
      <cdr:y>0.31746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8536" y="100811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2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2400" b="1" kern="1200" dirty="0">
              <a:solidFill>
                <a:prstClr val="black"/>
              </a:solidFill>
            </a:rPr>
            <a:t>43</a:t>
          </a:r>
        </a:p>
      </cdr:txBody>
    </cdr:sp>
  </cdr:relSizeAnchor>
  <cdr:relSizeAnchor xmlns:cdr="http://schemas.openxmlformats.org/drawingml/2006/chartDrawing">
    <cdr:from>
      <cdr:x>0.44525</cdr:x>
      <cdr:y>0.20635</cdr:y>
    </cdr:from>
    <cdr:to>
      <cdr:x>0.52594</cdr:x>
      <cdr:y>0.30159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78696" y="93610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2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2400" b="1" kern="1200" dirty="0">
              <a:solidFill>
                <a:prstClr val="black"/>
              </a:solidFill>
            </a:rPr>
            <a:t>49</a:t>
          </a:r>
        </a:p>
      </cdr:txBody>
    </cdr:sp>
  </cdr:relSizeAnchor>
  <cdr:relSizeAnchor xmlns:cdr="http://schemas.openxmlformats.org/drawingml/2006/chartDrawing">
    <cdr:from>
      <cdr:x>0.64698</cdr:x>
      <cdr:y>0.12698</cdr:y>
    </cdr:from>
    <cdr:to>
      <cdr:x>0.73775</cdr:x>
      <cdr:y>0.20635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18856" y="57606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2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2400" b="1" kern="1200" dirty="0">
              <a:solidFill>
                <a:prstClr val="black"/>
              </a:solidFill>
            </a:rPr>
            <a:t>58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351FA-488C-468F-82BE-C91F7B8715CA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F21B-C535-4CC9-92EE-55A91126F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42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F21B-C535-4CC9-92EE-55A91126F57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060848"/>
            <a:ext cx="6172200" cy="1894362"/>
          </a:xfrm>
        </p:spPr>
        <p:txBody>
          <a:bodyPr>
            <a:noAutofit/>
          </a:bodyPr>
          <a:lstStyle/>
          <a:p>
            <a:r>
              <a:rPr lang="ru-RU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</a:t>
            </a:r>
            <a:r>
              <a:rPr lang="ru-RU" sz="6600" dirty="0" smtClean="0"/>
              <a:t> </a:t>
            </a:r>
            <a:r>
              <a:rPr lang="ru-RU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критериального оценивания</a:t>
            </a:r>
            <a:endParaRPr lang="ru-RU" sz="6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2400" b="0" cap="small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ГБОУ </a:t>
            </a:r>
            <a:r>
              <a:rPr lang="ru-RU" sz="2400" b="0" cap="small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«ШКОЛА № 687»</a:t>
            </a:r>
            <a:endParaRPr lang="ru-RU" sz="2400" b="0" cap="sm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2400" b="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Коллектив учителей:</a:t>
            </a:r>
          </a:p>
          <a:p>
            <a:pPr>
              <a:spcBef>
                <a:spcPct val="0"/>
              </a:spcBef>
            </a:pPr>
            <a:r>
              <a:rPr lang="ru-RU" sz="2400" b="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Григорова О. Т., Евсеева А. А., Зотова М. О.</a:t>
            </a:r>
            <a:endParaRPr lang="ru-RU" sz="2400" b="0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Перевод  </a:t>
            </a:r>
            <a:r>
              <a:rPr lang="ru-RU" sz="3600" b="1" kern="2000" spc="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критериального</a:t>
            </a:r>
            <a:r>
              <a:rPr lang="ru-RU" sz="3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оценивания  в пятибалльную систему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 </a:t>
            </a:r>
            <a:r>
              <a:rPr lang="ru-RU" sz="2800" dirty="0" smtClean="0"/>
              <a:t>Выставление нескольких отметок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21297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 </a:t>
            </a:r>
            <a:r>
              <a:rPr lang="ru-RU" sz="2800" dirty="0" smtClean="0"/>
              <a:t>Сумма баллов со шкалой перевода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400506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 </a:t>
            </a:r>
            <a:r>
              <a:rPr lang="ru-RU" sz="2800" dirty="0" smtClean="0"/>
              <a:t>Среднее арифметическое из полученных</a:t>
            </a:r>
          </a:p>
          <a:p>
            <a:r>
              <a:rPr lang="ru-RU" sz="2800" dirty="0" smtClean="0"/>
              <a:t>    отметок по нескольким критериям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530120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 </a:t>
            </a:r>
            <a:r>
              <a:rPr lang="ru-RU" sz="2800" dirty="0" smtClean="0"/>
              <a:t>Выставление зачета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4716016" y="4149080"/>
            <a:ext cx="2304256" cy="1296144"/>
          </a:xfrm>
          <a:prstGeom prst="ellipse">
            <a:avLst/>
          </a:prstGeom>
          <a:solidFill>
            <a:srgbClr val="35FD81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6016" y="2348880"/>
            <a:ext cx="2304256" cy="1296144"/>
          </a:xfrm>
          <a:prstGeom prst="ellipse">
            <a:avLst/>
          </a:prstGeom>
          <a:solidFill>
            <a:srgbClr val="35FD81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8748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4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Кто может осуществлять  </a:t>
            </a:r>
            <a:r>
              <a:rPr lang="ru-RU" sz="4400" b="1" kern="2000" spc="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критериальное</a:t>
            </a:r>
            <a:r>
              <a:rPr lang="ru-RU" sz="44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оценивание?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263691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Учащийся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443711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Учащийся</a:t>
            </a:r>
            <a:endParaRPr lang="ru-RU" sz="3600" b="1" dirty="0"/>
          </a:p>
        </p:txBody>
      </p:sp>
      <p:sp>
        <p:nvSpPr>
          <p:cNvPr id="13" name="Выгнутая влево стрелка 12"/>
          <p:cNvSpPr/>
          <p:nvPr/>
        </p:nvSpPr>
        <p:spPr>
          <a:xfrm rot="10800000">
            <a:off x="7020272" y="2708920"/>
            <a:ext cx="1080120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3635896" y="2852936"/>
            <a:ext cx="1080120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5220072" y="5373216"/>
            <a:ext cx="144016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10800000">
            <a:off x="5076056" y="1700808"/>
            <a:ext cx="1440160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912181">
            <a:off x="1639070" y="4704961"/>
            <a:ext cx="3370614" cy="145344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 rot="21017535">
            <a:off x="1742771" y="1543800"/>
            <a:ext cx="3362074" cy="1368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068960"/>
            <a:ext cx="2520280" cy="1368152"/>
          </a:xfrm>
          <a:prstGeom prst="ellipse">
            <a:avLst/>
          </a:prstGeom>
          <a:solidFill>
            <a:srgbClr val="35FD81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3356992"/>
            <a:ext cx="180020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Учитель</a:t>
            </a:r>
            <a:endParaRPr lang="ru-RU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Этапы </a:t>
            </a:r>
            <a:r>
              <a:rPr lang="ru-RU" sz="3600" b="1" kern="2000" spc="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критериального</a:t>
            </a:r>
            <a:r>
              <a:rPr lang="ru-RU" sz="3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оценивания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/>
              <a:t>  </a:t>
            </a:r>
            <a:r>
              <a:rPr lang="ru-RU" sz="2800" dirty="0" smtClean="0"/>
              <a:t>Формулирование критериев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sz="2800" dirty="0" smtClean="0"/>
              <a:t>  </a:t>
            </a:r>
            <a:r>
              <a:rPr lang="ru-RU" sz="2800" dirty="0" smtClean="0"/>
              <a:t>Систематизация учебного материала, в соответствии с критериями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350100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en-US" sz="2800" dirty="0" smtClean="0"/>
              <a:t>  </a:t>
            </a:r>
            <a:r>
              <a:rPr lang="ru-RU" sz="2800" dirty="0" smtClean="0"/>
              <a:t>Разработка таблиц оценивания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4077072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en-US" sz="2800" dirty="0" smtClean="0"/>
              <a:t>  </a:t>
            </a:r>
            <a:r>
              <a:rPr lang="ru-RU" sz="2800" dirty="0" smtClean="0"/>
              <a:t>Перевод баллов в пятибалльную систему оценивания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5085184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800" dirty="0" smtClean="0"/>
              <a:t>  </a:t>
            </a:r>
            <a:r>
              <a:rPr lang="ru-RU" sz="2800" dirty="0" smtClean="0"/>
              <a:t>Применение, анализ и самоанализ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5089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800" b="1" kern="2000" cap="none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Каталог умений по теме «Линейные уравнения»</a:t>
            </a:r>
            <a:endParaRPr lang="ru-RU" sz="2800" b="1" kern="2000" cap="none" spc="1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692696"/>
          <a:ext cx="7488832" cy="5907950"/>
        </p:xfrm>
        <a:graphic>
          <a:graphicData uri="http://schemas.openxmlformats.org/drawingml/2006/table">
            <a:tbl>
              <a:tblPr/>
              <a:tblGrid>
                <a:gridCol w="360040"/>
                <a:gridCol w="4824536"/>
                <a:gridCol w="1728192"/>
                <a:gridCol w="576064"/>
              </a:tblGrid>
              <a:tr h="103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Умение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Пример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Балл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2B088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Блок № 1 . Линейные уравнения.</a:t>
                      </a:r>
                      <a:endParaRPr lang="ru-RU" sz="1400" b="1" dirty="0">
                        <a:solidFill>
                          <a:srgbClr val="2B088E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Применение свойства линейного уравнения: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умножение и деление обеих частей уравнения на одно</a:t>
                      </a:r>
                      <a:r>
                        <a:rPr lang="ru-RU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то же число</a:t>
                      </a:r>
                      <a:endParaRPr lang="ru-RU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2х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=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Применение свойства линейного уравнения: перенос слагаемых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2х – 5 = х + 6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2х – х = 6 + 5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Приведение подобных слагаемых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2х – 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= 6 + 5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= 11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Раскрытие скобок, перед которыми знаки «+» или «-»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- (2х+ 4) = 7 + (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– 3)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Раскрытие скобок при помощи распределительного закона умножения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4(х – 1) = -2(х + 3)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96"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i="1" kern="1200" dirty="0">
                          <a:solidFill>
                            <a:srgbClr val="2B088E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Блок № 2. Решение задач с помощью линейных уравнений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Выбор величины для введения переменной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Туристический маршрут, длиной 125 км, разбит на три  части. Первая часть на 15 км длиннее, чем третья. А вторая в два раза больше, чем первая. Какова длина каждой части маршрута?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Перевод задачи на математический язык (таблица, схема, краткая запись)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Составление математической модели (уравнения)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Решение математической модели (уравнения)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1-5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Нахождение ответа на поставленный вопрос к задаче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1-3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Выбор и запись ответа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273" marR="22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Овал 40"/>
          <p:cNvSpPr/>
          <p:nvPr/>
        </p:nvSpPr>
        <p:spPr>
          <a:xfrm>
            <a:off x="8100392" y="5733256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332656"/>
            <a:ext cx="7467600" cy="841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Таблица прохождения блока №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2000" cap="none" spc="1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по теме «Линейные уравнения»</a:t>
            </a:r>
            <a:endParaRPr kumimoji="0" lang="ru-RU" sz="2800" b="1" i="0" u="none" strike="noStrike" kern="2000" cap="none" spc="1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412776"/>
          <a:ext cx="8064901" cy="4232807"/>
        </p:xfrm>
        <a:graphic>
          <a:graphicData uri="http://schemas.openxmlformats.org/drawingml/2006/table">
            <a:tbl>
              <a:tblPr/>
              <a:tblGrid>
                <a:gridCol w="720082"/>
                <a:gridCol w="360040"/>
                <a:gridCol w="432048"/>
                <a:gridCol w="360040"/>
                <a:gridCol w="360040"/>
                <a:gridCol w="432048"/>
                <a:gridCol w="864096"/>
                <a:gridCol w="2862660"/>
                <a:gridCol w="867357"/>
                <a:gridCol w="806490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уровня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Умение 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каталогу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баллов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 1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Примеры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Кол-во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заданий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Общая 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баллов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III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IV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37">
                <a:tc gridSpan="9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 баллов за блок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3645024"/>
            <a:ext cx="35165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1619672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79712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39752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79712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99792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47664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19872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19872" y="3645024"/>
            <a:ext cx="35165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812360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956376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25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884368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884368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70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84368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995936" y="44371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4(х-1) = - (х+3)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95936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-(2х+4) = 7+ (х-5)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995936" y="27089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2 - 5х = 9х + 7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95936" y="213285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4х = 8 ;  (-1/2) ∙Х=5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47664" y="2204864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339752" y="2564904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699792" y="3356992"/>
            <a:ext cx="4320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9512" y="566124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блока:</a:t>
            </a:r>
          </a:p>
          <a:p>
            <a:r>
              <a:rPr lang="ru-RU" b="1" dirty="0" smtClean="0"/>
              <a:t>менее 36              36 – 52 балла               53 – 64 балла                65 – 70 баллов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95536" y="6309320"/>
            <a:ext cx="576064" cy="400110"/>
          </a:xfrm>
          <a:prstGeom prst="rect">
            <a:avLst/>
          </a:prstGeom>
          <a:solidFill>
            <a:srgbClr val="FF00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«2»</a:t>
            </a:r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16016" y="6309320"/>
            <a:ext cx="576064" cy="400110"/>
          </a:xfrm>
          <a:prstGeom prst="rect">
            <a:avLst/>
          </a:prstGeom>
          <a:solidFill>
            <a:srgbClr val="00B0F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«4»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39752" y="6309320"/>
            <a:ext cx="576064" cy="400110"/>
          </a:xfrm>
          <a:prstGeom prst="rect">
            <a:avLst/>
          </a:prstGeom>
          <a:solidFill>
            <a:srgbClr val="FFFF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«3»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020272" y="6309320"/>
            <a:ext cx="576064" cy="400110"/>
          </a:xfrm>
          <a:prstGeom prst="rect">
            <a:avLst/>
          </a:prstGeom>
          <a:solidFill>
            <a:srgbClr val="00B050">
              <a:alpha val="5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«5»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683568" y="4941168"/>
            <a:ext cx="1656184" cy="288032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83568" y="4509120"/>
            <a:ext cx="1656184" cy="360040"/>
          </a:xfrm>
          <a:prstGeom prst="rect">
            <a:avLst/>
          </a:prstGeom>
          <a:solidFill>
            <a:srgbClr val="00B050">
              <a:alpha val="81000"/>
            </a:srgbClr>
          </a:solidFill>
          <a:ln>
            <a:solidFill>
              <a:srgbClr val="00B05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683568" y="4221088"/>
            <a:ext cx="4176464" cy="360040"/>
          </a:xfrm>
          <a:prstGeom prst="rect">
            <a:avLst/>
          </a:prstGeom>
          <a:solidFill>
            <a:srgbClr val="00B050">
              <a:alpha val="81000"/>
            </a:srgbClr>
          </a:solidFill>
          <a:ln>
            <a:solidFill>
              <a:srgbClr val="00B05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83568" y="3861048"/>
            <a:ext cx="1656184" cy="360040"/>
          </a:xfrm>
          <a:prstGeom prst="rect">
            <a:avLst/>
          </a:prstGeom>
          <a:solidFill>
            <a:srgbClr val="00B0F0">
              <a:alpha val="76000"/>
            </a:srgbClr>
          </a:solidFill>
          <a:ln>
            <a:solidFill>
              <a:srgbClr val="00B0F0">
                <a:alpha val="7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3501008"/>
            <a:ext cx="1656184" cy="36004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51520" y="1628800"/>
          <a:ext cx="8208911" cy="3624808"/>
        </p:xfrm>
        <a:graphic>
          <a:graphicData uri="http://schemas.openxmlformats.org/drawingml/2006/table">
            <a:tbl>
              <a:tblPr/>
              <a:tblGrid>
                <a:gridCol w="421832"/>
                <a:gridCol w="1666400"/>
                <a:gridCol w="648072"/>
                <a:gridCol w="648072"/>
                <a:gridCol w="648072"/>
                <a:gridCol w="598199"/>
                <a:gridCol w="565819"/>
                <a:gridCol w="636182"/>
                <a:gridCol w="576064"/>
                <a:gridCol w="648072"/>
                <a:gridCol w="648072"/>
                <a:gridCol w="504055"/>
              </a:tblGrid>
              <a:tr h="158417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баллов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Оценка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3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0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4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20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5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6660232" y="3861048"/>
            <a:ext cx="648072" cy="360040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2339752" y="3861048"/>
            <a:ext cx="648072" cy="360040"/>
          </a:xfrm>
          <a:prstGeom prst="rect">
            <a:avLst/>
          </a:prstGeom>
          <a:solidFill>
            <a:srgbClr val="00B050">
              <a:alpha val="81000"/>
            </a:srgbClr>
          </a:solidFill>
          <a:ln>
            <a:solidFill>
              <a:srgbClr val="00B05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7308304" y="3861048"/>
            <a:ext cx="1152128" cy="360040"/>
          </a:xfrm>
          <a:prstGeom prst="rect">
            <a:avLst/>
          </a:prstGeom>
          <a:solidFill>
            <a:srgbClr val="00B0F0">
              <a:alpha val="76000"/>
            </a:srgbClr>
          </a:solidFill>
          <a:ln>
            <a:solidFill>
              <a:srgbClr val="00B0F0">
                <a:alpha val="7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6084168" y="3861048"/>
            <a:ext cx="576064" cy="360040"/>
          </a:xfrm>
          <a:prstGeom prst="rect">
            <a:avLst/>
          </a:prstGeom>
          <a:solidFill>
            <a:srgbClr val="00B0F0">
              <a:alpha val="76000"/>
            </a:srgbClr>
          </a:solidFill>
          <a:ln>
            <a:solidFill>
              <a:srgbClr val="00B0F0">
                <a:alpha val="7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308304" y="4221088"/>
            <a:ext cx="1152128" cy="360040"/>
          </a:xfrm>
          <a:prstGeom prst="rect">
            <a:avLst/>
          </a:prstGeom>
          <a:solidFill>
            <a:srgbClr val="00B050">
              <a:alpha val="81000"/>
            </a:srgbClr>
          </a:solidFill>
          <a:ln>
            <a:solidFill>
              <a:srgbClr val="00B05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436096" y="3861048"/>
            <a:ext cx="648072" cy="360040"/>
          </a:xfrm>
          <a:prstGeom prst="rect">
            <a:avLst/>
          </a:prstGeom>
          <a:solidFill>
            <a:srgbClr val="00B050">
              <a:alpha val="81000"/>
            </a:srgbClr>
          </a:solidFill>
          <a:ln>
            <a:solidFill>
              <a:srgbClr val="00B05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635896" y="3861048"/>
            <a:ext cx="648072" cy="360040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4283968" y="3861048"/>
            <a:ext cx="576064" cy="360040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987824" y="3861048"/>
            <a:ext cx="648072" cy="360040"/>
          </a:xfrm>
          <a:prstGeom prst="rect">
            <a:avLst/>
          </a:prstGeom>
          <a:solidFill>
            <a:srgbClr val="00B0F0">
              <a:alpha val="76000"/>
            </a:srgbClr>
          </a:solidFill>
          <a:ln>
            <a:solidFill>
              <a:srgbClr val="00B0F0">
                <a:alpha val="7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084168" y="3501008"/>
            <a:ext cx="576064" cy="360040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36096" y="3501008"/>
            <a:ext cx="648072" cy="360040"/>
          </a:xfrm>
          <a:prstGeom prst="rect">
            <a:avLst/>
          </a:prstGeom>
          <a:solidFill>
            <a:srgbClr val="00B0F0">
              <a:alpha val="76000"/>
            </a:srgbClr>
          </a:solidFill>
          <a:ln>
            <a:solidFill>
              <a:srgbClr val="00B0F0">
                <a:alpha val="7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860032" y="3501008"/>
            <a:ext cx="576064" cy="360040"/>
          </a:xfrm>
          <a:prstGeom prst="rect">
            <a:avLst/>
          </a:prstGeom>
          <a:solidFill>
            <a:srgbClr val="00B050">
              <a:alpha val="81000"/>
            </a:srgbClr>
          </a:solidFill>
          <a:ln>
            <a:solidFill>
              <a:srgbClr val="00B05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83968" y="3501008"/>
            <a:ext cx="576064" cy="36004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08304" y="3501008"/>
            <a:ext cx="1152128" cy="36004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solidFill>
              <a:srgbClr val="FFFF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35896" y="3501008"/>
            <a:ext cx="648072" cy="360040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987824" y="3501008"/>
            <a:ext cx="648072" cy="360040"/>
          </a:xfrm>
          <a:prstGeom prst="rect">
            <a:avLst/>
          </a:prstGeom>
          <a:solidFill>
            <a:srgbClr val="FFFF00">
              <a:alpha val="69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39752" y="3501008"/>
            <a:ext cx="648072" cy="360040"/>
          </a:xfrm>
          <a:prstGeom prst="rect">
            <a:avLst/>
          </a:prstGeom>
          <a:solidFill>
            <a:srgbClr val="00B0F0">
              <a:alpha val="59000"/>
            </a:srgbClr>
          </a:solidFill>
          <a:ln>
            <a:solidFill>
              <a:srgbClr val="00B0F0">
                <a:alpha val="7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3690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Таблица оценивания блока № 1 </a:t>
            </a:r>
            <a:b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«Линейные уравнения»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530120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блока:</a:t>
            </a:r>
          </a:p>
          <a:p>
            <a:r>
              <a:rPr lang="ru-RU" b="1" dirty="0" smtClean="0"/>
              <a:t>менее 36              36 – 52 балла               53 – 64 балла             65 – 70 баллов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093296"/>
            <a:ext cx="576064" cy="400110"/>
          </a:xfrm>
          <a:prstGeom prst="rect">
            <a:avLst/>
          </a:prstGeom>
          <a:solidFill>
            <a:srgbClr val="FF00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«2»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6093296"/>
            <a:ext cx="576064" cy="400110"/>
          </a:xfrm>
          <a:prstGeom prst="rect">
            <a:avLst/>
          </a:prstGeom>
          <a:solidFill>
            <a:srgbClr val="00B0F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«4»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6093296"/>
            <a:ext cx="576064" cy="400110"/>
          </a:xfrm>
          <a:prstGeom prst="rect">
            <a:avLst/>
          </a:prstGeom>
          <a:solidFill>
            <a:srgbClr val="FFFF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«3»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6093296"/>
            <a:ext cx="576064" cy="400110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«5»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5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39752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8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56176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45232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028384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339752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987824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13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707904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15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355976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932040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-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580112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156176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804248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380312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956376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339752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10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987824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15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635896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20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283968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25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987824" y="4581128"/>
            <a:ext cx="648072" cy="369332"/>
          </a:xfrm>
          <a:prstGeom prst="rect">
            <a:avLst/>
          </a:prstGeom>
          <a:solidFill>
            <a:srgbClr val="00B0F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14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635896" y="4581128"/>
            <a:ext cx="648072" cy="369332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19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283968" y="4581128"/>
            <a:ext cx="576064" cy="369332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2339752" y="4869160"/>
            <a:ext cx="648072" cy="369332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5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7380312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70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028384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5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339752" y="4581128"/>
            <a:ext cx="648072" cy="369332"/>
          </a:xfrm>
          <a:prstGeom prst="rect">
            <a:avLst/>
          </a:prstGeom>
          <a:solidFill>
            <a:srgbClr val="00B0F0">
              <a:alpha val="7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9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804248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4932040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580112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6156176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6804248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5004048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580112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6156176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6804248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308304" y="4581128"/>
            <a:ext cx="648072" cy="369332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66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7956376" y="4581128"/>
            <a:ext cx="504056" cy="369332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5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3635896" y="4869160"/>
            <a:ext cx="648072" cy="369332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3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2987824" y="4869160"/>
            <a:ext cx="648072" cy="369332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7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4283968" y="4869160"/>
            <a:ext cx="576064" cy="369332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0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860032" y="4869160"/>
            <a:ext cx="576064" cy="369332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5436096" y="4869160"/>
            <a:ext cx="648072" cy="369332"/>
          </a:xfrm>
          <a:prstGeom prst="rect">
            <a:avLst/>
          </a:prstGeom>
          <a:solidFill>
            <a:srgbClr val="00B0F0">
              <a:alpha val="69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6084168" y="4869160"/>
            <a:ext cx="576064" cy="369332"/>
          </a:xfrm>
          <a:prstGeom prst="rect">
            <a:avLst/>
          </a:prstGeom>
          <a:solidFill>
            <a:srgbClr val="FFFF00">
              <a:alpha val="7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6660232" y="4869160"/>
            <a:ext cx="648072" cy="369332"/>
          </a:xfrm>
          <a:prstGeom prst="rect">
            <a:avLst/>
          </a:prstGeom>
          <a:solidFill>
            <a:srgbClr val="FF0000">
              <a:alpha val="63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7308304" y="4869160"/>
            <a:ext cx="648072" cy="369332"/>
          </a:xfrm>
          <a:prstGeom prst="rect">
            <a:avLst/>
          </a:prstGeom>
          <a:solidFill>
            <a:srgbClr val="FFFF00">
              <a:alpha val="76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38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7956376" y="4869160"/>
            <a:ext cx="504056" cy="369332"/>
          </a:xfrm>
          <a:prstGeom prst="rect">
            <a:avLst/>
          </a:prstGeom>
          <a:solidFill>
            <a:srgbClr val="FFFF00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8100392" y="5661248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82" grpId="0" animBg="1"/>
      <p:bldP spid="86" grpId="0" animBg="1"/>
      <p:bldP spid="27" grpId="0" animBg="1"/>
      <p:bldP spid="88" grpId="0" animBg="1"/>
      <p:bldP spid="87" grpId="0" animBg="1"/>
      <p:bldP spid="85" grpId="0" animBg="1"/>
      <p:bldP spid="84" grpId="0" animBg="1"/>
      <p:bldP spid="83" grpId="0" animBg="1"/>
      <p:bldP spid="81" grpId="0" animBg="1"/>
      <p:bldP spid="80" grpId="0" animBg="1"/>
      <p:bldP spid="79" grpId="0" animBg="1"/>
      <p:bldP spid="55" grpId="0" animBg="1"/>
      <p:bldP spid="56" grpId="0" animBg="1"/>
      <p:bldP spid="54" grpId="0" animBg="1"/>
      <p:bldP spid="53" grpId="0" animBg="1"/>
      <p:bldP spid="25" grpId="0" animBg="1"/>
      <p:bldP spid="26" grpId="0" animBg="1"/>
      <p:bldP spid="24" grpId="0" animBg="1"/>
      <p:bldP spid="23" grpId="0" animBg="1"/>
      <p:bldP spid="22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 animBg="1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8028384" y="558924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268760"/>
            <a:ext cx="2376264" cy="504056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352928" cy="115212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Таблица прохождения блока № 2 – решение задач </a:t>
            </a:r>
            <a:r>
              <a:rPr lang="ru-RU" sz="3200" b="1" kern="2000" cap="none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теме «Линейные уравнения»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537321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блока:</a:t>
            </a:r>
          </a:p>
          <a:p>
            <a:r>
              <a:rPr lang="ru-RU" b="1" dirty="0" smtClean="0"/>
              <a:t>менее 12             12 – 27 балла               28 – 39 балла             40 – 50 баллов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6093296"/>
            <a:ext cx="576064" cy="400110"/>
          </a:xfrm>
          <a:prstGeom prst="rect">
            <a:avLst/>
          </a:prstGeom>
          <a:solidFill>
            <a:srgbClr val="FF00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«2»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4008" y="6093296"/>
            <a:ext cx="576064" cy="400110"/>
          </a:xfrm>
          <a:prstGeom prst="rect">
            <a:avLst/>
          </a:prstGeom>
          <a:solidFill>
            <a:srgbClr val="00B0F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«4»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39752" y="6093296"/>
            <a:ext cx="576064" cy="400110"/>
          </a:xfrm>
          <a:prstGeom prst="rect">
            <a:avLst/>
          </a:prstGeom>
          <a:solidFill>
            <a:srgbClr val="FFFF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«3»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32240" y="6093296"/>
            <a:ext cx="576064" cy="400110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«5»</a:t>
            </a:r>
            <a:endParaRPr lang="ru-RU" sz="2000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79512" y="980728"/>
          <a:ext cx="8496946" cy="4713732"/>
        </p:xfrm>
        <a:graphic>
          <a:graphicData uri="http://schemas.openxmlformats.org/drawingml/2006/table">
            <a:tbl>
              <a:tblPr/>
              <a:tblGrid>
                <a:gridCol w="720082"/>
                <a:gridCol w="360040"/>
                <a:gridCol w="432048"/>
                <a:gridCol w="360040"/>
                <a:gridCol w="360040"/>
                <a:gridCol w="432048"/>
                <a:gridCol w="432048"/>
                <a:gridCol w="864095"/>
                <a:gridCol w="2862658"/>
                <a:gridCol w="867357"/>
                <a:gridCol w="806490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уровня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Умение 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каталогу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баллов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 1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Примеры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Кол-во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заданий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Общая 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баллов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двух корзинах 68 яблок. В первой корзине в 3 раза больше, чем во второй. Сколько яблок во второй корзине?</a:t>
                      </a:r>
                      <a:endParaRPr lang="ru-RU" sz="14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первом бидоне в 4 раза больше молока, чем во втором. Если из первого бидона перелить во второй 15 л, то молока в двух бидонах станет поровну. Сколько литров молока было в каждом бидоне первоначально?</a:t>
                      </a:r>
                      <a:endParaRPr lang="ru-RU" sz="14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III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школе 910 учащихся. Сколько учащихся в начальных, средних и старших классах, если известно, что в начальных классах их на 30 больше, чем в старших, и в 2 раза меньше чем в средних классах?</a:t>
                      </a:r>
                      <a:endParaRPr lang="ru-RU" sz="14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37"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 баллов за блок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Таблица оценивания блока № 2 – решение задач по теме  «Линейные уравнения»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484784"/>
          <a:ext cx="6962640" cy="2923768"/>
        </p:xfrm>
        <a:graphic>
          <a:graphicData uri="http://schemas.openxmlformats.org/drawingml/2006/table">
            <a:tbl>
              <a:tblPr/>
              <a:tblGrid>
                <a:gridCol w="421832"/>
                <a:gridCol w="1666400"/>
                <a:gridCol w="648072"/>
                <a:gridCol w="648072"/>
                <a:gridCol w="648072"/>
                <a:gridCol w="565819"/>
                <a:gridCol w="636182"/>
                <a:gridCol w="576064"/>
                <a:gridCol w="648072"/>
                <a:gridCol w="504055"/>
              </a:tblGrid>
              <a:tr h="1584176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баллов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Оценка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доп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1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42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49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3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6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58112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блока:</a:t>
            </a:r>
          </a:p>
          <a:p>
            <a:r>
              <a:rPr lang="ru-RU" b="1" dirty="0" smtClean="0"/>
              <a:t>менее 12             12 – 27 балла               28 – 39 балла             40 – 50 баллов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373216"/>
            <a:ext cx="576064" cy="400110"/>
          </a:xfrm>
          <a:prstGeom prst="rect">
            <a:avLst/>
          </a:prstGeom>
          <a:solidFill>
            <a:srgbClr val="FF00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«2»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5373216"/>
            <a:ext cx="576064" cy="400110"/>
          </a:xfrm>
          <a:prstGeom prst="rect">
            <a:avLst/>
          </a:prstGeom>
          <a:solidFill>
            <a:srgbClr val="00B0F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«4»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5373216"/>
            <a:ext cx="576064" cy="400110"/>
          </a:xfrm>
          <a:prstGeom prst="rect">
            <a:avLst/>
          </a:prstGeom>
          <a:solidFill>
            <a:srgbClr val="FFFF00">
              <a:alpha val="6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«3»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5373216"/>
            <a:ext cx="576064" cy="400110"/>
          </a:xfrm>
          <a:prstGeom prst="rect">
            <a:avLst/>
          </a:prstGeom>
          <a:solidFill>
            <a:srgbClr val="00B050">
              <a:alpha val="7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«5»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100392" y="5661248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Таблица подготовки к контрольной работе по теме «Линейные уравнения»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5949014"/>
              </p:ext>
            </p:extLst>
          </p:nvPr>
        </p:nvGraphicFramePr>
        <p:xfrm>
          <a:off x="251524" y="1179576"/>
          <a:ext cx="8352923" cy="5362956"/>
        </p:xfrm>
        <a:graphic>
          <a:graphicData uri="http://schemas.openxmlformats.org/drawingml/2006/table">
            <a:tbl>
              <a:tblPr/>
              <a:tblGrid>
                <a:gridCol w="374014"/>
                <a:gridCol w="311676"/>
                <a:gridCol w="311676"/>
                <a:gridCol w="311676"/>
                <a:gridCol w="311676"/>
                <a:gridCol w="311676"/>
                <a:gridCol w="311676"/>
                <a:gridCol w="311676"/>
                <a:gridCol w="311676"/>
                <a:gridCol w="252110"/>
                <a:gridCol w="485260"/>
                <a:gridCol w="415937"/>
                <a:gridCol w="1163843"/>
                <a:gridCol w="3168351"/>
              </a:tblGrid>
              <a:tr h="5435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каталогу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 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баллов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 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1а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-2х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10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2х – 5,5 = 7х + 4,5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1в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3х – (5х + 1) = 18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Таня едет на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автобусе…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 верхней полке книг в 5 раз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ru-RU" sz="14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(4х + 8) = 2(8 – 3х)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Туристический маршрут, длиной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продвинутых пользователей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Говорят, что на вопрос о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том…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Общая сумма баллов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611560" y="80209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Критерии оценивания контрольной работы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556792"/>
          <a:ext cx="8352928" cy="3890772"/>
        </p:xfrm>
        <a:graphic>
          <a:graphicData uri="http://schemas.openxmlformats.org/drawingml/2006/table">
            <a:tbl>
              <a:tblPr/>
              <a:tblGrid>
                <a:gridCol w="2087949"/>
                <a:gridCol w="2087949"/>
                <a:gridCol w="2088515"/>
                <a:gridCol w="2088515"/>
              </a:tblGrid>
              <a:tr h="3755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Количественная характеристика:</a:t>
                      </a: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Оценка</a:t>
                      </a: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(считается сумма баллов только в тех заданиях, которые доведены до правильного ответа, без учета номера 6)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 smtClean="0">
                          <a:solidFill>
                            <a:srgbClr val="2B088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Качественная характеристика: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2B088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Отметка</a:t>
                      </a: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(считается сумма всех баллов, вне зависимости от того, получен ли правильный ответ, номер 6 учитывается)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– 24 балла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– 29 баллов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Нормально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9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 – 35 баллов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 – 35 баллов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Почти хорошо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3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 – 38 баллов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 – 36 баллов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Хорошо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2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Оценка номера 6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Ставит учитель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 – 48 баллов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Почти отлично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75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 – 58 баллов</a:t>
                      </a:r>
                      <a:endParaRPr lang="ru-RU" sz="20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Отлично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8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1556792"/>
            <a:ext cx="4176464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% выполнения работы 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математике 5 классы 2012-2013 учебный год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4" y="1844824"/>
          <a:ext cx="7488832" cy="442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100392" y="5661248"/>
            <a:ext cx="57606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Таблица оценивания контрольной работы </a:t>
            </a:r>
            <a:b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теме «Линейные уравнения»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96752"/>
          <a:ext cx="8424934" cy="2410192"/>
        </p:xfrm>
        <a:graphic>
          <a:graphicData uri="http://schemas.openxmlformats.org/drawingml/2006/table">
            <a:tbl>
              <a:tblPr/>
              <a:tblGrid>
                <a:gridCol w="367067"/>
                <a:gridCol w="1289117"/>
                <a:gridCol w="432048"/>
                <a:gridCol w="504056"/>
                <a:gridCol w="493891"/>
                <a:gridCol w="370588"/>
                <a:gridCol w="458614"/>
                <a:gridCol w="458614"/>
                <a:gridCol w="488542"/>
                <a:gridCol w="488542"/>
                <a:gridCol w="841609"/>
                <a:gridCol w="576064"/>
                <a:gridCol w="648072"/>
                <a:gridCol w="1008110"/>
              </a:tblGrid>
              <a:tr h="1008112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а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б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в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Сумма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баллов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Оценка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Сумма баллов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Отметка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Максимум баллов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7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FD81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п/о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FD81">
                        <a:alpha val="60000"/>
                      </a:srgb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9000"/>
                      </a:srgbClr>
                    </a:solidFill>
                  </a:tcPr>
                </a:tc>
              </a:tr>
              <a:tr h="233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Ученик 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FD81">
                        <a:alpha val="7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п/о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FD81">
                        <a:alpha val="58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371703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контрольной работы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4149080"/>
          <a:ext cx="8352928" cy="2523744"/>
        </p:xfrm>
        <a:graphic>
          <a:graphicData uri="http://schemas.openxmlformats.org/drawingml/2006/table">
            <a:tbl>
              <a:tblPr/>
              <a:tblGrid>
                <a:gridCol w="2087949"/>
                <a:gridCol w="2087949"/>
                <a:gridCol w="2088515"/>
                <a:gridCol w="2088515"/>
              </a:tblGrid>
              <a:tr h="3755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Количественная характеристика:</a:t>
                      </a: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Оценка</a:t>
                      </a: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(считается </a:t>
                      </a:r>
                      <a:r>
                        <a:rPr lang="ru-RU" sz="16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сумма </a:t>
                      </a: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баллов только в тех заданиях, которые доведены до правильного ответа, без учета номера 6)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2B088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Качественная характеристика: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2B088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Отметка</a:t>
                      </a: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(считается </a:t>
                      </a:r>
                      <a:r>
                        <a:rPr lang="ru-RU" sz="16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сумма </a:t>
                      </a: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всех баллов, вне зависимости от того, получен ли правильный ответ, номер 6 учитывается)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– 24 балла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 – 29 баллов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Нормально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9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 – 35 баллов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 – 35 баллов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Почти хорошо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3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 – 38 баллов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 – 36 баллов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Хорошо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2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Оценка номера 6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Ставит учитель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 – 48 баллов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Почти отлично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ED5C">
                        <a:alpha val="58000"/>
                      </a:srgbClr>
                    </a:solidFill>
                  </a:tcPr>
                </a:tc>
              </a:tr>
              <a:tr h="12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 – 58 баллов</a:t>
                      </a:r>
                      <a:endParaRPr lang="ru-RU" sz="16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Отлично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83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028384" y="5661248"/>
            <a:ext cx="648072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1196752"/>
            <a:ext cx="936104" cy="4608512"/>
          </a:xfrm>
          <a:prstGeom prst="rect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1" y="1179576"/>
          <a:ext cx="8568954" cy="4660396"/>
        </p:xfrm>
        <a:graphic>
          <a:graphicData uri="http://schemas.openxmlformats.org/drawingml/2006/table">
            <a:tbl>
              <a:tblPr/>
              <a:tblGrid>
                <a:gridCol w="413543"/>
                <a:gridCol w="306540"/>
                <a:gridCol w="288032"/>
                <a:gridCol w="288032"/>
                <a:gridCol w="288032"/>
                <a:gridCol w="360040"/>
                <a:gridCol w="216024"/>
                <a:gridCol w="256643"/>
                <a:gridCol w="366195"/>
                <a:gridCol w="366195"/>
                <a:gridCol w="512672"/>
                <a:gridCol w="512672"/>
                <a:gridCol w="1098584"/>
                <a:gridCol w="2343645"/>
                <a:gridCol w="952105"/>
              </a:tblGrid>
              <a:tr h="5435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</a:t>
                      </a: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каталогу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Сумма 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баллов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 1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Ответы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5х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= 10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1б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2х – 5,5 = 7х + 4,5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1в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3х – (5х + 1) =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-9,5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Таня едет на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автобусе…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 верхней полке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 </a:t>
                      </a:r>
                      <a:r>
                        <a:rPr lang="ru-RU" sz="14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(4х + 8) = 2(8 – 3х)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Любое число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Туристический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маршрут…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12,17,24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продвинутых пользователей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Говорят,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что…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Общая сумма баллов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58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2000" cap="small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Лист самоанализа контрольной работы по теме «Линейные уравнения»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028384" y="5589240"/>
            <a:ext cx="648072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Лист рефлексии к контрольной работе по теме «Линейные уравнения»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71022"/>
          <a:ext cx="8496944" cy="5131523"/>
        </p:xfrm>
        <a:graphic>
          <a:graphicData uri="http://schemas.openxmlformats.org/drawingml/2006/table">
            <a:tbl>
              <a:tblPr/>
              <a:tblGrid>
                <a:gridCol w="569515"/>
                <a:gridCol w="942653"/>
                <a:gridCol w="947848"/>
                <a:gridCol w="1266105"/>
                <a:gridCol w="1266105"/>
                <a:gridCol w="1241449"/>
                <a:gridCol w="1066518"/>
                <a:gridCol w="1196751"/>
              </a:tblGrid>
              <a:tr h="31281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Набранные баллы за умение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Качественный анализ 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(поставь галочку в нужной колонке)</a:t>
                      </a: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Темы для повторной отработки </a:t>
                      </a:r>
                      <a:r>
                        <a:rPr lang="ru-RU" sz="14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(поставь галочки в нужной строке)</a:t>
                      </a: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Это просто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Были затруднения, но правильный ответ получен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Были затруднения, правильный ответ получен не везде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Не сделал и 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не знаю как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Максимум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Реально</a:t>
                      </a:r>
                      <a:endParaRPr lang="ru-RU" sz="16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ru-RU" sz="1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38832" marR="3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15816" y="364502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328498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44371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50131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8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386104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609329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580526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0352" y="50131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40352" y="472514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40352" y="44371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40352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40352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40352" y="386104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36096" y="530120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6096" y="472514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40352" y="530120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5696" y="587727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35696" y="55892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5696" y="530120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35696" y="50131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5696" y="472514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35696" y="44371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35696" y="422108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35696" y="393305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5696" y="364502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5696" y="328498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616530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580926"/>
          </a:xfrm>
        </p:spPr>
        <p:txBody>
          <a:bodyPr>
            <a:noAutofit/>
          </a:bodyPr>
          <a:lstStyle/>
          <a:p>
            <a:pPr algn="ctr"/>
            <a:r>
              <a:rPr lang="ru-RU" sz="44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получилось в результате?</a:t>
            </a:r>
            <a:endParaRPr lang="ru-RU" sz="4400" dirty="0"/>
          </a:p>
        </p:txBody>
      </p:sp>
      <p:pic>
        <p:nvPicPr>
          <p:cNvPr id="4" name="Содержимое 3" descr="2344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4187" y="1600200"/>
            <a:ext cx="4873625" cy="4873625"/>
          </a:xfrm>
        </p:spPr>
      </p:pic>
      <p:pic>
        <p:nvPicPr>
          <p:cNvPr id="5" name="Рисунок 4" descr="Origina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68760"/>
            <a:ext cx="3921900" cy="5229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63888" y="141277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НЕТ большого количества двоек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249289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НЕТ равнодушия к результатам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393305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НЕТ заниженной самооценки</a:t>
            </a:r>
            <a:endParaRPr lang="ru-RU" sz="2400" dirty="0"/>
          </a:p>
        </p:txBody>
      </p:sp>
      <p:pic>
        <p:nvPicPr>
          <p:cNvPr id="9" name="Рисунок 8" descr="novosty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124744"/>
            <a:ext cx="4083918" cy="54452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707904" y="1628800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rgbClr val="008000"/>
                  </a:solidFill>
                  <a:prstDash val="solid"/>
                </a:ln>
                <a:solidFill>
                  <a:srgbClr val="35FD81"/>
                </a:solidFill>
              </a:rPr>
              <a:t>Появляется заинтересованность </a:t>
            </a:r>
            <a:endParaRPr lang="ru-RU" sz="2400" dirty="0">
              <a:ln w="10541" cmpd="sng">
                <a:solidFill>
                  <a:srgbClr val="008000"/>
                </a:solidFill>
                <a:prstDash val="solid"/>
              </a:ln>
              <a:solidFill>
                <a:srgbClr val="35FD8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2636912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rgbClr val="008000"/>
                  </a:solidFill>
                  <a:prstDash val="solid"/>
                </a:ln>
                <a:solidFill>
                  <a:srgbClr val="35FD81"/>
                </a:solidFill>
              </a:rPr>
              <a:t>Появляется мотивация </a:t>
            </a:r>
            <a:endParaRPr lang="ru-RU" sz="2400" b="1" kern="2000" spc="100" dirty="0">
              <a:ln w="10541" cmpd="sng">
                <a:solidFill>
                  <a:srgbClr val="008000"/>
                </a:solidFill>
                <a:prstDash val="solid"/>
              </a:ln>
              <a:solidFill>
                <a:srgbClr val="35FD8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645024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rgbClr val="008000"/>
                  </a:solidFill>
                  <a:prstDash val="solid"/>
                </a:ln>
                <a:solidFill>
                  <a:srgbClr val="35FD81"/>
                </a:solidFill>
              </a:rPr>
              <a:t>Появляется целеустремленность </a:t>
            </a:r>
            <a:endParaRPr lang="ru-RU" sz="2400" b="1" kern="2000" spc="100" dirty="0">
              <a:ln w="10541" cmpd="sng">
                <a:solidFill>
                  <a:srgbClr val="008000"/>
                </a:solidFill>
                <a:prstDash val="solid"/>
              </a:ln>
              <a:solidFill>
                <a:srgbClr val="35FD8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501317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2000" spc="100" dirty="0" smtClean="0">
                <a:ln w="10541" cmpd="sng">
                  <a:solidFill>
                    <a:srgbClr val="008000"/>
                  </a:solidFill>
                  <a:prstDash val="solid"/>
                </a:ln>
                <a:solidFill>
                  <a:srgbClr val="35FD81"/>
                </a:solidFill>
              </a:rPr>
              <a:t>Повышается результативность</a:t>
            </a:r>
            <a:endParaRPr lang="ru-RU" sz="2400" b="1" kern="2000" spc="100" dirty="0">
              <a:ln w="10541" cmpd="sng">
                <a:solidFill>
                  <a:srgbClr val="008000"/>
                </a:solidFill>
                <a:prstDash val="solid"/>
              </a:ln>
              <a:solidFill>
                <a:srgbClr val="35FD8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0"/>
      <p:bldP spid="8" grpId="1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% выполнения работы 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математике 6 классы 2013-2014 учебный год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4" y="1700808"/>
          <a:ext cx="7344816" cy="456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% выполнения работы 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математике 7 классы 2014-2015 учебный год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4" y="1916832"/>
          <a:ext cx="7344816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% выполнения теста</a:t>
            </a:r>
            <a:b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МПУ с 5 по 7 классы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971600" y="1700808"/>
          <a:ext cx="7139136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Сводный график результативности внешней оценки по математике за 2012-2015 год 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11760" y="4149080"/>
            <a:ext cx="37244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ПОЧЕМУ?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</a:t>
            </a:r>
            <a:r>
              <a:rPr lang="ru-RU" sz="9600" b="1" kern="2000" spc="1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критериальное</a:t>
            </a:r>
            <a:r>
              <a:rPr lang="ru-RU" sz="9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оценивание?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6300192" y="3068960"/>
            <a:ext cx="2160240" cy="1512168"/>
          </a:xfrm>
          <a:prstGeom prst="ellipse">
            <a:avLst/>
          </a:prstGeom>
          <a:solidFill>
            <a:srgbClr val="FCD2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72000" y="4581128"/>
            <a:ext cx="1944216" cy="1152128"/>
          </a:xfrm>
          <a:prstGeom prst="ellipse">
            <a:avLst/>
          </a:prstGeom>
          <a:solidFill>
            <a:srgbClr val="FCD2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691680" y="4437112"/>
            <a:ext cx="2448272" cy="1512168"/>
          </a:xfrm>
          <a:prstGeom prst="ellipse">
            <a:avLst/>
          </a:prstGeom>
          <a:solidFill>
            <a:srgbClr val="FCD2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1520" y="3068960"/>
            <a:ext cx="1944216" cy="1152128"/>
          </a:xfrm>
          <a:prstGeom prst="ellipse">
            <a:avLst/>
          </a:prstGeom>
          <a:solidFill>
            <a:srgbClr val="FCD2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40466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Что может выступать в качестве критериев?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314096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Этапы работы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4509120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/>
              <a:t>Характе-ристики</a:t>
            </a:r>
            <a:r>
              <a:rPr lang="ru-RU" sz="2800" b="1" dirty="0" smtClean="0"/>
              <a:t> работы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4581128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Типы задач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4208" y="3140968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Умения или навыки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131840" y="2204864"/>
            <a:ext cx="1080120" cy="2232248"/>
          </a:xfrm>
          <a:prstGeom prst="straightConnector1">
            <a:avLst/>
          </a:prstGeom>
          <a:ln w="508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4211960" y="2204864"/>
            <a:ext cx="1260140" cy="2376264"/>
          </a:xfrm>
          <a:prstGeom prst="straightConnector1">
            <a:avLst/>
          </a:prstGeom>
          <a:ln w="508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20344" y="2213248"/>
            <a:ext cx="2511896" cy="999728"/>
          </a:xfrm>
          <a:prstGeom prst="straightConnector1">
            <a:avLst/>
          </a:prstGeom>
          <a:ln w="508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907704" y="2213248"/>
            <a:ext cx="2312640" cy="999728"/>
          </a:xfrm>
          <a:prstGeom prst="straightConnector1">
            <a:avLst/>
          </a:prstGeom>
          <a:ln w="508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3" grpId="0" animBg="1"/>
      <p:bldP spid="21" grpId="0" animBg="1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kern="2000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Критерии на уроках разных типов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</a:t>
            </a:r>
            <a:r>
              <a:rPr lang="ru-RU" sz="2800" dirty="0" smtClean="0"/>
              <a:t> Открытие новых знаний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</a:t>
            </a:r>
            <a:r>
              <a:rPr lang="ru-RU" sz="2800" dirty="0" smtClean="0"/>
              <a:t> Закрепление полученных знаний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85293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</a:t>
            </a:r>
            <a:r>
              <a:rPr lang="ru-RU" sz="2800" dirty="0" smtClean="0"/>
              <a:t> Контроль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36510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</a:t>
            </a:r>
            <a:r>
              <a:rPr lang="ru-RU" sz="2800" dirty="0" smtClean="0"/>
              <a:t> Проект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64502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●</a:t>
            </a:r>
            <a:r>
              <a:rPr lang="ru-RU" sz="2800" dirty="0" smtClean="0"/>
              <a:t> Анализ и самоанализ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3747</TotalTime>
  <Words>1701</Words>
  <Application>Microsoft Office PowerPoint</Application>
  <PresentationFormat>Экран (4:3)</PresentationFormat>
  <Paragraphs>720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Технология критериального оценивания</vt:lpstr>
      <vt:lpstr>Средний % выполнения работы  по математике 5 классы 2012-2013 учебный год</vt:lpstr>
      <vt:lpstr>Средний % выполнения работы  по математике 6 классы 2013-2014 учебный год</vt:lpstr>
      <vt:lpstr>Средний % выполнения работы  по математике 7 классы 2014-2015 учебный год</vt:lpstr>
      <vt:lpstr>Средний % выполнения теста МПУ с 5 по 7 классы</vt:lpstr>
      <vt:lpstr>Сводный график результативности внешней оценки по математике за 2012-2015 год </vt:lpstr>
      <vt:lpstr>Слайд 7</vt:lpstr>
      <vt:lpstr>Слайд 8</vt:lpstr>
      <vt:lpstr>Слайд 9</vt:lpstr>
      <vt:lpstr>Слайд 10</vt:lpstr>
      <vt:lpstr>Слайд 11</vt:lpstr>
      <vt:lpstr>Слайд 12</vt:lpstr>
      <vt:lpstr>Каталог умений по теме «Линейные уравнения»</vt:lpstr>
      <vt:lpstr>Слайд 14</vt:lpstr>
      <vt:lpstr>Таблица оценивания блока № 1  «Линейные уравнения»</vt:lpstr>
      <vt:lpstr> Таблица прохождения блока № 2 – решение задач по теме «Линейные уравнения»</vt:lpstr>
      <vt:lpstr>Таблица оценивания блока № 2 – решение задач по теме  «Линейные уравнения»</vt:lpstr>
      <vt:lpstr>Таблица подготовки к контрольной работе по теме «Линейные уравнения»</vt:lpstr>
      <vt:lpstr>Критерии оценивания контрольной работы</vt:lpstr>
      <vt:lpstr>Таблица оценивания контрольной работы  по теме «Линейные уравнения»</vt:lpstr>
      <vt:lpstr>Слайд 21</vt:lpstr>
      <vt:lpstr>Лист рефлексии к контрольной работе по теме «Линейные уравнения»</vt:lpstr>
      <vt:lpstr>Что получилось в результате?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 О. Зотова</dc:creator>
  <cp:lastModifiedBy>Зотова</cp:lastModifiedBy>
  <cp:revision>144</cp:revision>
  <dcterms:created xsi:type="dcterms:W3CDTF">2015-06-16T14:10:48Z</dcterms:created>
  <dcterms:modified xsi:type="dcterms:W3CDTF">2015-11-25T07:23:28Z</dcterms:modified>
</cp:coreProperties>
</file>