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22290-6CAA-4B95-B161-0BC2DB2A7EB8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8050-5FAE-4B09-A960-17C7FE51B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класс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Самоанализ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контрольной работы  по теме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 с многочленами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2б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060848"/>
          <a:ext cx="8496939" cy="1662298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2б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07707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58112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Применять свойства степени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08518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Приводить подобные слагаемые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58924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Умножать многочлен на многочлен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798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4328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0432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Преобразуйте заданное выражение в многочлен стандартного вида :</a:t>
            </a:r>
          </a:p>
          <a:p>
            <a:pPr>
              <a:buNone/>
            </a:pP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35а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 – 28а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):7а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04664"/>
          <a:ext cx="8496944" cy="3253354"/>
        </p:xfrm>
        <a:graphic>
          <a:graphicData uri="http://schemas.openxmlformats.org/drawingml/2006/table">
            <a:tbl>
              <a:tblPr/>
              <a:tblGrid>
                <a:gridCol w="7376357"/>
                <a:gridCol w="1120587"/>
              </a:tblGrid>
              <a:tr h="96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770">
                <a:tc rowSpan="2">
                  <a:txBody>
                    <a:bodyPr/>
                    <a:lstStyle/>
                    <a:p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(35а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– 28а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):7а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:7а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28а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:7а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5в – 4а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717032"/>
          <a:ext cx="8496944" cy="2093216"/>
        </p:xfrm>
        <a:graphic>
          <a:graphicData uri="http://schemas.openxmlformats.org/drawingml/2006/table">
            <a:tbl>
              <a:tblPr/>
              <a:tblGrid>
                <a:gridCol w="7382561"/>
                <a:gridCol w="1114383"/>
              </a:tblGrid>
              <a:tr h="557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1145" algn="ctr"/>
                          <a:tab pos="2066925" algn="l"/>
                        </a:tabLst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endParaRPr lang="ru-RU" sz="320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(35а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– 28а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):7а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35а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:7а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– 28а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:7а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5в – 4а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6376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148478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060848"/>
          <a:ext cx="8496939" cy="1662298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07707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72514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Делить многочлен на одночлен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432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Решите уравнение: 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4х+2)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= -4х(1-4х)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88640"/>
          <a:ext cx="8712968" cy="6475968"/>
        </p:xfrm>
        <a:graphic>
          <a:graphicData uri="http://schemas.openxmlformats.org/drawingml/2006/table">
            <a:tbl>
              <a:tblPr/>
              <a:tblGrid>
                <a:gridCol w="7319895"/>
                <a:gridCol w="1393073"/>
              </a:tblGrid>
              <a:tr h="90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3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320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(4х+2)</a:t>
                      </a:r>
                      <a:r>
                        <a:rPr lang="ru-RU" sz="3200" i="1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-4х(1-4х)</a:t>
                      </a:r>
                      <a:endParaRPr lang="ru-RU" sz="3200" b="1" i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</a:t>
                      </a:r>
                      <a:r>
                        <a:rPr lang="ru-RU" sz="3200" b="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16х</a:t>
                      </a:r>
                      <a:r>
                        <a:rPr lang="ru-RU" sz="3200" b="0" i="1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+16х +</a:t>
                      </a:r>
                      <a:r>
                        <a:rPr lang="ru-RU" sz="3200" b="0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 = -4х + 16х</a:t>
                      </a:r>
                      <a:r>
                        <a:rPr lang="ru-RU" sz="3200" b="0" i="1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b="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16х</a:t>
                      </a:r>
                      <a:r>
                        <a:rPr lang="ru-RU" sz="3200" b="0" i="1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– </a:t>
                      </a:r>
                      <a:r>
                        <a:rPr lang="ru-RU" sz="3200" b="0" i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16х</a:t>
                      </a:r>
                      <a:r>
                        <a:rPr lang="ru-RU" sz="3200" b="0" i="1" baseline="300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0" i="1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ru-RU" sz="3200" b="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16х</a:t>
                      </a:r>
                      <a:r>
                        <a:rPr lang="ru-RU" sz="3200" b="0" i="1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+ 4х + 4 =0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b="0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20х = 4  \ :20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b="0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lang="ru-RU" sz="3200" b="0" i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3200" b="0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 0,2              </a:t>
                      </a:r>
                      <a:r>
                        <a:rPr lang="ru-RU" sz="32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Ответ: 0,2</a:t>
                      </a:r>
                      <a:endParaRPr lang="ru-RU" sz="3200" b="1" i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802">
                <a:tc>
                  <a:txBody>
                    <a:bodyPr/>
                    <a:lstStyle/>
                    <a:p>
                      <a:pPr marL="0" indent="-457200" algn="l">
                        <a:buNone/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Решение:</a:t>
                      </a:r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(4х+2)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= -4х(1-4х)</a:t>
                      </a:r>
                    </a:p>
                    <a:p>
                      <a:pPr marL="0" indent="-457200" algn="l">
                        <a:buNone/>
                      </a:pPr>
                      <a:r>
                        <a:rPr lang="ru-RU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16х</a:t>
                      </a:r>
                      <a:r>
                        <a:rPr lang="ru-RU" sz="32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+16х +</a:t>
                      </a:r>
                      <a:r>
                        <a:rPr lang="ru-RU" sz="3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= -4х + 16х</a:t>
                      </a:r>
                      <a:r>
                        <a:rPr lang="ru-RU" sz="32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indent="-457200" algn="l">
                        <a:buNone/>
                      </a:pPr>
                      <a:r>
                        <a:rPr lang="ru-RU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16х</a:t>
                      </a:r>
                      <a:r>
                        <a:rPr lang="ru-RU" sz="32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– </a:t>
                      </a:r>
                      <a:r>
                        <a:rPr lang="ru-RU" sz="3200" b="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16х</a:t>
                      </a:r>
                      <a:r>
                        <a:rPr lang="ru-RU" sz="3200" b="0" i="1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ru-RU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16х</a:t>
                      </a:r>
                      <a:r>
                        <a:rPr lang="ru-RU" sz="32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+ 4х + 4 =0</a:t>
                      </a:r>
                    </a:p>
                    <a:p>
                      <a:pPr marL="0" indent="-457200" algn="l">
                        <a:buNone/>
                      </a:pPr>
                      <a:r>
                        <a:rPr lang="ru-RU" sz="3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20х = -4  \ :20</a:t>
                      </a:r>
                    </a:p>
                    <a:p>
                      <a:pPr marL="0" indent="-457200" algn="l">
                        <a:buNone/>
                      </a:pPr>
                      <a:r>
                        <a:rPr lang="ru-RU" sz="3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lang="ru-RU" sz="3200" b="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32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- 0,2              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Ответ: -0,2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28384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-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6376" y="112474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060848"/>
          <a:ext cx="8496939" cy="1662298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00506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43711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Записывать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86916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Решать линейное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30120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Приводить подобные слагаемые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580526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Умножать одночлен на многочлен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623731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Применять формулы сокращенного умножения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0392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60432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34290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Упростите выражение,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используя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сокращенного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умножения: 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(т+3)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+ (3т -1)(3т+1)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 найдите его значение при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88640"/>
          <a:ext cx="8712968" cy="6551866"/>
        </p:xfrm>
        <a:graphic>
          <a:graphicData uri="http://schemas.openxmlformats.org/drawingml/2006/table">
            <a:tbl>
              <a:tblPr/>
              <a:tblGrid>
                <a:gridCol w="7319895"/>
                <a:gridCol w="1393073"/>
              </a:tblGrid>
              <a:tr h="90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5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(т+3)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(3т -1)(3т+1)=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т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+ 6т + 9 +9т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1=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10т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+ 6т + 8, если </a:t>
                      </a:r>
                      <a:r>
                        <a:rPr lang="ru-RU" sz="3200" i="1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т=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-2, 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10∙(-2)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+ 6∙(-2) + 8 = 40 – 12 + 8 = 36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Ответ: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10т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+ 6т + 8;  36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Решение:</a:t>
                      </a:r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(т+3)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+ (3т -1)(3т+1)=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= т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+ 6т + 9 +9т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– 1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= 10т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+ 6т + 8, если </a:t>
                      </a:r>
                      <a:r>
                        <a:rPr lang="ru-RU" sz="32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т=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-2, 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10∙(-2)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+ 6∙(-2) + 8 = 40 – 12 + 8 = 36</a:t>
                      </a:r>
                      <a:endParaRPr lang="ru-RU" sz="32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Ответ: 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10т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+ 6т + 8;  36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6376" y="134076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7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700808"/>
          <a:ext cx="8496939" cy="1662298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432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357301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522920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Записывать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43711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Находить значение выражения при данном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560" y="573325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Приводить подобные слагаемые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560" y="4005064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Раскрывать скобки, перед которыми стоят знаки «+» или «-»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552" y="623731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Применять формулы сокращенного 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457200" indent="-4572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Составьте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многочлен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 = р</a:t>
            </a:r>
            <a:r>
              <a:rPr lang="ru-RU" sz="40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 - р</a:t>
            </a:r>
            <a:r>
              <a:rPr lang="ru-RU" sz="40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 + 3р</a:t>
            </a:r>
            <a:r>
              <a:rPr lang="ru-RU" sz="40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запишите его в стандартном виде,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 =2х</a:t>
            </a:r>
            <a:r>
              <a:rPr lang="ru-RU" sz="4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-5х;  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р</a:t>
            </a:r>
            <a:r>
              <a:rPr lang="ru-RU" sz="4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 =  3х</a:t>
            </a:r>
            <a:r>
              <a:rPr lang="ru-RU" sz="4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+1;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р</a:t>
            </a:r>
            <a:r>
              <a:rPr lang="ru-RU" sz="40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)= х-2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№5*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Докажите, что значение выражения 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2у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+2(3-у)(у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+3у+9)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не зависит от значения переменной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88640"/>
          <a:ext cx="8712968" cy="6551866"/>
        </p:xfrm>
        <a:graphic>
          <a:graphicData uri="http://schemas.openxmlformats.org/drawingml/2006/table">
            <a:tbl>
              <a:tblPr/>
              <a:tblGrid>
                <a:gridCol w="7319895"/>
                <a:gridCol w="1393073"/>
              </a:tblGrid>
              <a:tr h="90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52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2у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+2(3-у)(у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+3у+9) = </a:t>
                      </a:r>
                    </a:p>
                    <a:p>
                      <a:pPr>
                        <a:buNone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2у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+ 2(27 – у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)=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2у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+ 54 –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2у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=54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Ответ: нет переменной, следовательно не зависит от неё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3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80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Решение:</a:t>
                      </a:r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2у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+2(3-у)(у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+3у+9) = </a:t>
                      </a:r>
                    </a:p>
                    <a:p>
                      <a:pPr>
                        <a:buNone/>
                      </a:pP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= 2у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+ 2(27 – у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)=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2у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+ 54 –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2у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=54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Ответ: в результате преобразований выражение не содержит переменной, а значит от неё не зависит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6376" y="134076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7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№5*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700808"/>
          <a:ext cx="8496939" cy="1662298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5*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64502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08518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Приводить подобные слагаемые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558924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Применять формулы сокращенного умножения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414908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Применять распределительный закон умножения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65313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Записывать ответ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8024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0392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60432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Критерии оценивания контрольной 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844825"/>
          <a:ext cx="8712968" cy="3053588"/>
        </p:xfrm>
        <a:graphic>
          <a:graphicData uri="http://schemas.openxmlformats.org/drawingml/2006/table">
            <a:tbl>
              <a:tblPr/>
              <a:tblGrid>
                <a:gridCol w="2177948"/>
                <a:gridCol w="2177948"/>
                <a:gridCol w="2178536"/>
                <a:gridCol w="2178536"/>
              </a:tblGrid>
              <a:tr h="7830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Количественная характеристика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 (считается сумма баллов только в тех заданиях, которые доведены до правильного ответа, без учета номера 5)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Качественная характеристика: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 (считается сумма всех баллов, вне зависимости от того, получен ли правильный ответ, номер 5 учитывается)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– 19 баллов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– 17 баллов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Нормально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– 26 баллов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– 22 балла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Почти хорошо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 – 28 баллов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– 27 баллов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Хорошо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 – 32 балла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Почти отлично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 – 35 баллов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Отлично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6"/>
          <a:ext cx="8568962" cy="5528000"/>
        </p:xfrm>
        <a:graphic>
          <a:graphicData uri="http://schemas.openxmlformats.org/drawingml/2006/table">
            <a:tbl>
              <a:tblPr/>
              <a:tblGrid>
                <a:gridCol w="360040"/>
                <a:gridCol w="286590"/>
                <a:gridCol w="286590"/>
                <a:gridCol w="286590"/>
                <a:gridCol w="286590"/>
                <a:gridCol w="286590"/>
                <a:gridCol w="286590"/>
                <a:gridCol w="286590"/>
                <a:gridCol w="286590"/>
                <a:gridCol w="286590"/>
                <a:gridCol w="286590"/>
                <a:gridCol w="286590"/>
                <a:gridCol w="286590"/>
                <a:gridCol w="603209"/>
                <a:gridCol w="296952"/>
                <a:gridCol w="296952"/>
                <a:gridCol w="296952"/>
                <a:gridCol w="296952"/>
                <a:gridCol w="296952"/>
                <a:gridCol w="296952"/>
                <a:gridCol w="296952"/>
                <a:gridCol w="296952"/>
                <a:gridCol w="296952"/>
                <a:gridCol w="296952"/>
                <a:gridCol w="296952"/>
                <a:gridCol w="296952"/>
                <a:gridCol w="603209"/>
              </a:tblGrid>
              <a:tr h="1733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Сумма баллов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Сумма баллов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8">
                <a:tc gridSpan="1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Calibri"/>
                          <a:cs typeface="Times New Roman"/>
                        </a:rPr>
                        <a:t>Всего баллов на оценку: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Всего баллов на отметку: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8">
                <a:tc gridSpan="1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Calibri"/>
                          <a:cs typeface="Times New Roman"/>
                        </a:rPr>
                        <a:t>Оценка учителя: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Моя отметка: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Таблица рефлексии контрольной работы  по теме «Действия с многочленами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12775"/>
          <a:ext cx="8712967" cy="4782795"/>
        </p:xfrm>
        <a:graphic>
          <a:graphicData uri="http://schemas.openxmlformats.org/drawingml/2006/table">
            <a:tbl>
              <a:tblPr/>
              <a:tblGrid>
                <a:gridCol w="447841"/>
                <a:gridCol w="3429076"/>
                <a:gridCol w="442598"/>
                <a:gridCol w="505021"/>
                <a:gridCol w="537493"/>
                <a:gridCol w="669139"/>
                <a:gridCol w="668614"/>
                <a:gridCol w="597820"/>
                <a:gridCol w="597820"/>
                <a:gridCol w="817545"/>
              </a:tblGrid>
              <a:tr h="727218"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умения из каталога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Набранные баллы за умение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Качественный анализ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(поставь галочку в нужной колонке)</a:t>
                      </a: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Темы для повторной отработки 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(поставь галочки в нужной строке)</a:t>
                      </a: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Это просто</a:t>
                      </a:r>
                    </a:p>
                  </a:txBody>
                  <a:tcPr marL="41921" marR="4192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Были затруднения, но правильный ответ получен</a:t>
                      </a:r>
                    </a:p>
                  </a:txBody>
                  <a:tcPr marL="41921" marR="419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Были затруднения, правильный ответ получен не везде</a:t>
                      </a:r>
                    </a:p>
                  </a:txBody>
                  <a:tcPr marL="41921" marR="419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сделал и 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знаю как</a:t>
                      </a:r>
                    </a:p>
                  </a:txBody>
                  <a:tcPr marL="41921" marR="419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приступил к заданию</a:t>
                      </a:r>
                    </a:p>
                  </a:txBody>
                  <a:tcPr marL="41921" marR="419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6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Максимум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Реально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Выполнять действия с рациональными числами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Раскрывать скобки, перед которыми стоят знаки «+» или «-»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Применять распределительный закон умножения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Применять свойства степени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Находить значение выражения при данном значении переменной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Записывать ответ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Решать линейное уравнение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Приводить подобные слагаемые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Умножать одночлен на многочлен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Умножать многочлен на многочлен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Делить многочлен на одночлен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Применять формулы сокращенного умножения</a:t>
                      </a: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21" marR="4192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04665"/>
          <a:ext cx="8496944" cy="3273784"/>
        </p:xfrm>
        <a:graphic>
          <a:graphicData uri="http://schemas.openxmlformats.org/drawingml/2006/table">
            <a:tbl>
              <a:tblPr/>
              <a:tblGrid>
                <a:gridCol w="7376357"/>
                <a:gridCol w="1120587"/>
              </a:tblGrid>
              <a:tr h="990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51">
                <a:tc rowSpan="2">
                  <a:txBody>
                    <a:bodyPr/>
                    <a:lstStyle/>
                    <a:p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lang="ru-RU" sz="3200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3200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)=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(2х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–5х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–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(3х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+ 1) + 3(</a:t>
                      </a:r>
                      <a:r>
                        <a:rPr lang="ru-RU" sz="3200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2)=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2х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–5х 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3х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1 + 3х – 6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</a:t>
                      </a:r>
                    </a:p>
                    <a:p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32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2х –7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3717032"/>
          <a:ext cx="8496944" cy="2580896"/>
        </p:xfrm>
        <a:graphic>
          <a:graphicData uri="http://schemas.openxmlformats.org/drawingml/2006/table">
            <a:tbl>
              <a:tblPr/>
              <a:tblGrid>
                <a:gridCol w="7382561"/>
                <a:gridCol w="1114383"/>
              </a:tblGrid>
              <a:tr h="557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1145" algn="ctr"/>
                          <a:tab pos="2066925" algn="l"/>
                        </a:tabLst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endParaRPr lang="ru-RU" sz="320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32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)= (2х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–5х) – (3х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+ 1) + 3(</a:t>
                      </a:r>
                      <a:r>
                        <a:rPr lang="ru-RU" sz="32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2)=</a:t>
                      </a:r>
                    </a:p>
                    <a:p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2х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–5х – 3х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1 + 3х – 6 =</a:t>
                      </a:r>
                    </a:p>
                    <a:p>
                      <a:r>
                        <a:rPr lang="ru-RU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 </a:t>
                      </a:r>
                      <a:r>
                        <a:rPr lang="ru-RU" sz="3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32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r>
                        <a:rPr lang="ru-RU" sz="3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3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2х –7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56376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384" y="148478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507288" cy="504056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556792"/>
          <a:ext cx="8496939" cy="1632834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8424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86104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4365104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Раскрывать скобки, перед которыми стоят знаки «+» или «-»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486916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Применять распределительный закон умножения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537321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Приводить подобные слагаемые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Преобразуйте заданное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выражение</a:t>
            </a:r>
          </a:p>
          <a:p>
            <a:pPr marL="457200" indent="-45720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 многочлен стандартного вида:    </a:t>
            </a: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5ав∙(3а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– 0,2в</a:t>
            </a:r>
            <a:r>
              <a:rPr lang="ru-RU" sz="4000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04664"/>
          <a:ext cx="8496944" cy="3307196"/>
        </p:xfrm>
        <a:graphic>
          <a:graphicData uri="http://schemas.openxmlformats.org/drawingml/2006/table">
            <a:tbl>
              <a:tblPr/>
              <a:tblGrid>
                <a:gridCol w="7376357"/>
                <a:gridCol w="1120587"/>
              </a:tblGrid>
              <a:tr h="946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74">
                <a:tc rowSpan="2">
                  <a:txBody>
                    <a:bodyPr/>
                    <a:lstStyle/>
                    <a:p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-5ав∙(3а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0,2в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3200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(-5ав)∙3а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(-5ав)∙0,2в</a:t>
                      </a:r>
                      <a:r>
                        <a:rPr lang="ru-RU" sz="3200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(-5ав)∙</a:t>
                      </a:r>
                      <a:r>
                        <a:rPr lang="ru-RU" sz="3200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ав=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-15а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+ ав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717032"/>
          <a:ext cx="8496944" cy="2580896"/>
        </p:xfrm>
        <a:graphic>
          <a:graphicData uri="http://schemas.openxmlformats.org/drawingml/2006/table">
            <a:tbl>
              <a:tblPr/>
              <a:tblGrid>
                <a:gridCol w="7382561"/>
                <a:gridCol w="1114383"/>
              </a:tblGrid>
              <a:tr h="557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1145" algn="ctr"/>
                          <a:tab pos="2066925" algn="l"/>
                        </a:tabLst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endParaRPr lang="ru-RU" sz="320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-5ав∙(3а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– 0,2в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32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 =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= (-5ав)∙3а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– (-5ав)∙0,2в</a:t>
                      </a:r>
                      <a:r>
                        <a:rPr lang="ru-RU" sz="32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(-5ав)∙</a:t>
                      </a:r>
                      <a:r>
                        <a:rPr lang="ru-RU" sz="32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ав=</a:t>
                      </a:r>
                      <a:endParaRPr lang="ru-RU" sz="32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= -15а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+ ав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6376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141277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самоанализа контрольной работы  по теме «Действия с многочленами»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№2а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060848"/>
          <a:ext cx="8496939" cy="1632834"/>
        </p:xfrm>
        <a:graphic>
          <a:graphicData uri="http://schemas.openxmlformats.org/drawingml/2006/table">
            <a:tbl>
              <a:tblPr/>
              <a:tblGrid>
                <a:gridCol w="305492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307111"/>
                <a:gridCol w="489453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297072"/>
                <a:gridCol w="451798"/>
              </a:tblGrid>
              <a:tr h="2458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Расчет отметки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Умения из каталога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22" marR="56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07707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Выполнять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с рациональными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5313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Применять свойства степени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30120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Умножать одночлен на многочлен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432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dirty="0" smtClean="0"/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Преобразуйте заданное выражение в многочлен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стандартного вида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457200" indent="-457200" algn="ctr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(а+4)(а-5)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04664"/>
          <a:ext cx="8496944" cy="3225224"/>
        </p:xfrm>
        <a:graphic>
          <a:graphicData uri="http://schemas.openxmlformats.org/drawingml/2006/table">
            <a:tbl>
              <a:tblPr/>
              <a:tblGrid>
                <a:gridCol w="7376357"/>
                <a:gridCol w="1120587"/>
              </a:tblGrid>
              <a:tr h="96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ТЕТРАДЬ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Баллы за 1 задание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770">
                <a:tc rowSpan="2">
                  <a:txBody>
                    <a:bodyPr/>
                    <a:lstStyle/>
                    <a:p>
                      <a:r>
                        <a:rPr lang="ru-RU" sz="3200" b="1" i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endParaRPr lang="ru-RU" sz="32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(а+4)(а-5) = а∙</a:t>
                      </a:r>
                      <a:r>
                        <a:rPr lang="ru-RU" sz="3200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32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5а</a:t>
                      </a: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+ 4а – 20=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3200" b="1" i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а – 20</a:t>
                      </a: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717032"/>
          <a:ext cx="8496944" cy="2093216"/>
        </p:xfrm>
        <a:graphic>
          <a:graphicData uri="http://schemas.openxmlformats.org/drawingml/2006/table">
            <a:tbl>
              <a:tblPr/>
              <a:tblGrid>
                <a:gridCol w="7382561"/>
                <a:gridCol w="1114383"/>
              </a:tblGrid>
              <a:tr h="557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ЭТАЛОН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41145" algn="ctr"/>
                          <a:tab pos="2066925" algn="l"/>
                        </a:tabLst>
                      </a:pPr>
                      <a:r>
                        <a:rPr lang="ru-RU" sz="3200" b="1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3200" b="1" i="1" u="sng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32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endParaRPr lang="ru-RU" sz="320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(а+4)(а-5) = а∙</a:t>
                      </a:r>
                      <a:r>
                        <a:rPr lang="ru-RU" sz="32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– 5а</a:t>
                      </a: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+ 4а – 20=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ru-RU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а – 20</a:t>
                      </a:r>
                      <a:endParaRPr lang="ru-RU" sz="32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8384" y="220486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-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148478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1891</Words>
  <Application>Microsoft Office PowerPoint</Application>
  <PresentationFormat>Экран (4:3)</PresentationFormat>
  <Paragraphs>817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7 класс     АЛГЕБРА   Самоанализ контрольной работы  по теме  «Действия с многочленами» </vt:lpstr>
      <vt:lpstr>Задание №1</vt:lpstr>
      <vt:lpstr>Слайд 3</vt:lpstr>
      <vt:lpstr>Таблица самоанализа контрольной работы  по теме «Действия с многочленами» №1 </vt:lpstr>
      <vt:lpstr>Задание №2а</vt:lpstr>
      <vt:lpstr>Слайд 6</vt:lpstr>
      <vt:lpstr>Таблица самоанализа контрольной работы  по теме «Действия с многочленами» №2а</vt:lpstr>
      <vt:lpstr>Задание №2б</vt:lpstr>
      <vt:lpstr>Слайд 9</vt:lpstr>
      <vt:lpstr>Таблица самоанализа контрольной работы  по теме «Действия с многочленами» №2б</vt:lpstr>
      <vt:lpstr>Задание №2в</vt:lpstr>
      <vt:lpstr>Слайд 12</vt:lpstr>
      <vt:lpstr>Таблица самоанализа контрольной работы  по теме «Действия с многочленами» №2в</vt:lpstr>
      <vt:lpstr>Задание №3</vt:lpstr>
      <vt:lpstr>Слайд 15</vt:lpstr>
      <vt:lpstr>Таблица самоанализа контрольной работы  по теме «Действия с многочленами» №3</vt:lpstr>
      <vt:lpstr>Задание №4</vt:lpstr>
      <vt:lpstr>Слайд 18</vt:lpstr>
      <vt:lpstr>Таблица самоанализа контрольной работы  по теме «Действия с многочленами» №4</vt:lpstr>
      <vt:lpstr>Задание №5*</vt:lpstr>
      <vt:lpstr>Слайд 21</vt:lpstr>
      <vt:lpstr>Таблица самоанализа контрольной работы  по теме «Действия с многочленами» №5*</vt:lpstr>
      <vt:lpstr>Критерии оценивания контрольной работы</vt:lpstr>
      <vt:lpstr>Таблица самоанализа контрольной работы  по теме «Действия с многочленами»</vt:lpstr>
      <vt:lpstr>Таблица рефлексии контрольной работы  по теме «Действия с многочленами»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класс    АЛГЕБРА  Самоанализ контрольной работы  по теме  «Действия с многочленами»</dc:title>
  <dc:creator>USER</dc:creator>
  <cp:lastModifiedBy>Зотова</cp:lastModifiedBy>
  <cp:revision>62</cp:revision>
  <dcterms:created xsi:type="dcterms:W3CDTF">2016-03-28T18:10:49Z</dcterms:created>
  <dcterms:modified xsi:type="dcterms:W3CDTF">2016-03-30T09:16:25Z</dcterms:modified>
</cp:coreProperties>
</file>